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53"/>
  </p:notesMasterIdLst>
  <p:sldIdLst>
    <p:sldId id="256" r:id="rId2"/>
    <p:sldId id="270" r:id="rId3"/>
    <p:sldId id="269" r:id="rId4"/>
    <p:sldId id="268" r:id="rId5"/>
    <p:sldId id="257" r:id="rId6"/>
    <p:sldId id="258" r:id="rId7"/>
    <p:sldId id="271" r:id="rId8"/>
    <p:sldId id="272" r:id="rId9"/>
    <p:sldId id="273" r:id="rId10"/>
    <p:sldId id="275" r:id="rId11"/>
    <p:sldId id="261" r:id="rId12"/>
    <p:sldId id="276" r:id="rId13"/>
    <p:sldId id="277" r:id="rId14"/>
    <p:sldId id="262" r:id="rId15"/>
    <p:sldId id="263" r:id="rId16"/>
    <p:sldId id="278" r:id="rId17"/>
    <p:sldId id="265" r:id="rId18"/>
    <p:sldId id="264" r:id="rId19"/>
    <p:sldId id="279" r:id="rId20"/>
    <p:sldId id="266" r:id="rId21"/>
    <p:sldId id="280" r:id="rId22"/>
    <p:sldId id="267" r:id="rId23"/>
    <p:sldId id="281" r:id="rId24"/>
    <p:sldId id="282" r:id="rId25"/>
    <p:sldId id="283" r:id="rId26"/>
    <p:sldId id="284" r:id="rId27"/>
    <p:sldId id="285" r:id="rId28"/>
    <p:sldId id="286" r:id="rId29"/>
    <p:sldId id="287" r:id="rId30"/>
    <p:sldId id="288" r:id="rId31"/>
    <p:sldId id="289" r:id="rId32"/>
    <p:sldId id="290" r:id="rId33"/>
    <p:sldId id="292" r:id="rId34"/>
    <p:sldId id="291" r:id="rId35"/>
    <p:sldId id="293" r:id="rId36"/>
    <p:sldId id="294" r:id="rId37"/>
    <p:sldId id="295" r:id="rId38"/>
    <p:sldId id="297" r:id="rId39"/>
    <p:sldId id="296" r:id="rId40"/>
    <p:sldId id="306" r:id="rId41"/>
    <p:sldId id="298" r:id="rId42"/>
    <p:sldId id="299" r:id="rId43"/>
    <p:sldId id="300" r:id="rId44"/>
    <p:sldId id="301" r:id="rId45"/>
    <p:sldId id="302" r:id="rId46"/>
    <p:sldId id="303" r:id="rId47"/>
    <p:sldId id="304" r:id="rId48"/>
    <p:sldId id="305" r:id="rId49"/>
    <p:sldId id="308" r:id="rId50"/>
    <p:sldId id="307" r:id="rId51"/>
    <p:sldId id="309" r:id="rId52"/>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E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0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8D892A-099C-4989-8691-E94CC8880C90}" type="datetimeFigureOut">
              <a:rPr lang="pl-PL" smtClean="0"/>
              <a:pPr/>
              <a:t>2014-11-30</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155E93C-3354-40DF-9430-1264A863118C}" type="slidenum">
              <a:rPr lang="pl-PL" smtClean="0"/>
              <a:pPr/>
              <a:t>‹#›</a:t>
            </a:fld>
            <a:endParaRPr lang="pl-PL"/>
          </a:p>
        </p:txBody>
      </p:sp>
    </p:spTree>
    <p:extLst>
      <p:ext uri="{BB962C8B-B14F-4D97-AF65-F5344CB8AC3E}">
        <p14:creationId xmlns:p14="http://schemas.microsoft.com/office/powerpoint/2010/main" val="2363368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1155E93C-3354-40DF-9430-1264A863118C}" type="slidenum">
              <a:rPr lang="pl-PL" smtClean="0"/>
              <a:pPr/>
              <a:t>20</a:t>
            </a:fld>
            <a:endParaRPr lang="pl-P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1155E93C-3354-40DF-9430-1264A863118C}" type="slidenum">
              <a:rPr lang="pl-PL" smtClean="0"/>
              <a:pPr/>
              <a:t>21</a:t>
            </a:fld>
            <a:endParaRPr lang="pl-P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1155E93C-3354-40DF-9430-1264A863118C}" type="slidenum">
              <a:rPr lang="pl-PL" smtClean="0"/>
              <a:pPr/>
              <a:t>23</a:t>
            </a:fld>
            <a:endParaRPr lang="pl-P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1155E93C-3354-40DF-9430-1264A863118C}" type="slidenum">
              <a:rPr lang="pl-PL" smtClean="0"/>
              <a:pPr/>
              <a:t>26</a:t>
            </a:fld>
            <a:endParaRPr lang="pl-P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1155E93C-3354-40DF-9430-1264A863118C}" type="slidenum">
              <a:rPr lang="pl-PL" smtClean="0"/>
              <a:pPr/>
              <a:t>40</a:t>
            </a:fld>
            <a:endParaRPr lang="pl-P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1155E93C-3354-40DF-9430-1264A863118C}" type="slidenum">
              <a:rPr lang="pl-PL" smtClean="0"/>
              <a:pPr/>
              <a:t>48</a:t>
            </a:fld>
            <a:endParaRPr lang="pl-P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7" name="Łącznik prosty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ytuł 28"/>
          <p:cNvSpPr>
            <a:spLocks noGrp="1"/>
          </p:cNvSpPr>
          <p:nvPr>
            <p:ph type="ctrTitle"/>
          </p:nvPr>
        </p:nvSpPr>
        <p:spPr>
          <a:xfrm>
            <a:off x="381000" y="4853411"/>
            <a:ext cx="8458200" cy="1222375"/>
          </a:xfrm>
        </p:spPr>
        <p:txBody>
          <a:bodyPr anchor="t"/>
          <a:lstStyle/>
          <a:p>
            <a:r>
              <a:rPr kumimoji="0" lang="pl-PL" smtClean="0"/>
              <a:t>Kliknij, aby edytować styl</a:t>
            </a:r>
            <a:endParaRPr kumimoji="0" lang="en-US"/>
          </a:p>
        </p:txBody>
      </p:sp>
      <p:sp>
        <p:nvSpPr>
          <p:cNvPr id="9" name="Podtytuł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l-PL" smtClean="0"/>
              <a:t>Kliknij, aby edytować styl wzorca podtytułu</a:t>
            </a:r>
            <a:endParaRPr kumimoji="0" lang="en-US"/>
          </a:p>
        </p:txBody>
      </p:sp>
      <p:sp>
        <p:nvSpPr>
          <p:cNvPr id="16" name="Symbol zastępczy daty 15"/>
          <p:cNvSpPr>
            <a:spLocks noGrp="1"/>
          </p:cNvSpPr>
          <p:nvPr>
            <p:ph type="dt" sz="half" idx="10"/>
          </p:nvPr>
        </p:nvSpPr>
        <p:spPr/>
        <p:txBody>
          <a:bodyPr/>
          <a:lstStyle/>
          <a:p>
            <a:fld id="{EE0FB9A9-3317-4F00-8A4C-8B54BAF6757E}" type="datetimeFigureOut">
              <a:rPr lang="pl-PL" smtClean="0"/>
              <a:pPr/>
              <a:t>2014-11-30</a:t>
            </a:fld>
            <a:endParaRPr lang="pl-PL"/>
          </a:p>
        </p:txBody>
      </p:sp>
      <p:sp>
        <p:nvSpPr>
          <p:cNvPr id="2" name="Symbol zastępczy stopki 1"/>
          <p:cNvSpPr>
            <a:spLocks noGrp="1"/>
          </p:cNvSpPr>
          <p:nvPr>
            <p:ph type="ftr" sz="quarter" idx="11"/>
          </p:nvPr>
        </p:nvSpPr>
        <p:spPr/>
        <p:txBody>
          <a:bodyPr/>
          <a:lstStyle/>
          <a:p>
            <a:endParaRPr lang="pl-PL"/>
          </a:p>
        </p:txBody>
      </p:sp>
      <p:sp>
        <p:nvSpPr>
          <p:cNvPr id="15" name="Symbol zastępczy numeru slajdu 14"/>
          <p:cNvSpPr>
            <a:spLocks noGrp="1"/>
          </p:cNvSpPr>
          <p:nvPr>
            <p:ph type="sldNum" sz="quarter" idx="12"/>
          </p:nvPr>
        </p:nvSpPr>
        <p:spPr>
          <a:xfrm>
            <a:off x="8229600" y="6473952"/>
            <a:ext cx="758952" cy="246888"/>
          </a:xfrm>
        </p:spPr>
        <p:txBody>
          <a:bodyPr/>
          <a:lstStyle/>
          <a:p>
            <a:fld id="{E4FEFAC1-9431-40FA-ACDA-C2F58689A8E3}" type="slidenum">
              <a:rPr lang="pl-PL" smtClean="0"/>
              <a:pPr/>
              <a:t>‹#›</a:t>
            </a:fld>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p:txBody>
          <a:bodyPr vert="eaVer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p>
            <a:fld id="{EE0FB9A9-3317-4F00-8A4C-8B54BAF6757E}" type="datetimeFigureOut">
              <a:rPr lang="pl-PL" smtClean="0"/>
              <a:pPr/>
              <a:t>2014-11-30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E4FEFAC1-9431-40FA-ACDA-C2F58689A8E3}" type="slidenum">
              <a:rPr lang="pl-PL" smtClean="0"/>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858000" y="549276"/>
            <a:ext cx="1828800" cy="5851525"/>
          </a:xfrm>
        </p:spPr>
        <p:txBody>
          <a:bodyPr vert="eaVert"/>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a:xfrm>
            <a:off x="457200" y="549276"/>
            <a:ext cx="6248400" cy="5851525"/>
          </a:xfrm>
        </p:spPr>
        <p:txBody>
          <a:bodyPr vert="eaVer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p>
            <a:fld id="{EE0FB9A9-3317-4F00-8A4C-8B54BAF6757E}" type="datetimeFigureOut">
              <a:rPr lang="pl-PL" smtClean="0"/>
              <a:pPr/>
              <a:t>2014-11-30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E4FEFAC1-9431-40FA-ACDA-C2F58689A8E3}" type="slidenum">
              <a:rPr lang="pl-PL" smtClean="0"/>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2" name="Tytuł 21"/>
          <p:cNvSpPr>
            <a:spLocks noGrp="1"/>
          </p:cNvSpPr>
          <p:nvPr>
            <p:ph type="title"/>
          </p:nvPr>
        </p:nvSpPr>
        <p:spPr/>
        <p:txBody>
          <a:bodyPr/>
          <a:lstStyle/>
          <a:p>
            <a:r>
              <a:rPr kumimoji="0" lang="pl-PL" smtClean="0"/>
              <a:t>Kliknij, aby edytować styl</a:t>
            </a:r>
            <a:endParaRPr kumimoji="0" lang="en-US"/>
          </a:p>
        </p:txBody>
      </p:sp>
      <p:sp>
        <p:nvSpPr>
          <p:cNvPr id="27" name="Symbol zastępczy zawartości 26"/>
          <p:cNvSpPr>
            <a:spLocks noGrp="1"/>
          </p:cNvSpPr>
          <p:nvPr>
            <p:ph idx="1"/>
          </p:nvPr>
        </p:nvSpPr>
        <p:spPr/>
        <p:txBody>
          <a:body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25" name="Symbol zastępczy daty 24"/>
          <p:cNvSpPr>
            <a:spLocks noGrp="1"/>
          </p:cNvSpPr>
          <p:nvPr>
            <p:ph type="dt" sz="half" idx="10"/>
          </p:nvPr>
        </p:nvSpPr>
        <p:spPr/>
        <p:txBody>
          <a:bodyPr/>
          <a:lstStyle/>
          <a:p>
            <a:fld id="{EE0FB9A9-3317-4F00-8A4C-8B54BAF6757E}" type="datetimeFigureOut">
              <a:rPr lang="pl-PL" smtClean="0"/>
              <a:pPr/>
              <a:t>2014-11-30</a:t>
            </a:fld>
            <a:endParaRPr lang="pl-PL"/>
          </a:p>
        </p:txBody>
      </p:sp>
      <p:sp>
        <p:nvSpPr>
          <p:cNvPr id="19" name="Symbol zastępczy stopki 18"/>
          <p:cNvSpPr>
            <a:spLocks noGrp="1"/>
          </p:cNvSpPr>
          <p:nvPr>
            <p:ph type="ftr" sz="quarter" idx="11"/>
          </p:nvPr>
        </p:nvSpPr>
        <p:spPr>
          <a:xfrm>
            <a:off x="3581400" y="76200"/>
            <a:ext cx="2895600" cy="288925"/>
          </a:xfrm>
        </p:spPr>
        <p:txBody>
          <a:bodyPr/>
          <a:lstStyle/>
          <a:p>
            <a:endParaRPr lang="pl-PL"/>
          </a:p>
        </p:txBody>
      </p:sp>
      <p:sp>
        <p:nvSpPr>
          <p:cNvPr id="16" name="Symbol zastępczy numeru slajdu 15"/>
          <p:cNvSpPr>
            <a:spLocks noGrp="1"/>
          </p:cNvSpPr>
          <p:nvPr>
            <p:ph type="sldNum" sz="quarter" idx="12"/>
          </p:nvPr>
        </p:nvSpPr>
        <p:spPr>
          <a:xfrm>
            <a:off x="8229600" y="6473952"/>
            <a:ext cx="758952" cy="246888"/>
          </a:xfrm>
        </p:spPr>
        <p:txBody>
          <a:bodyPr/>
          <a:lstStyle/>
          <a:p>
            <a:fld id="{E4FEFAC1-9431-40FA-ACDA-C2F58689A8E3}" type="slidenum">
              <a:rPr lang="pl-PL" smtClean="0"/>
              <a:pPr/>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bg>
      <p:bgRef idx="1003">
        <a:schemeClr val="bg2"/>
      </p:bgRef>
    </p:bg>
    <p:spTree>
      <p:nvGrpSpPr>
        <p:cNvPr id="1" name=""/>
        <p:cNvGrpSpPr/>
        <p:nvPr/>
      </p:nvGrpSpPr>
      <p:grpSpPr>
        <a:xfrm>
          <a:off x="0" y="0"/>
          <a:ext cx="0" cy="0"/>
          <a:chOff x="0" y="0"/>
          <a:chExt cx="0" cy="0"/>
        </a:xfrm>
      </p:grpSpPr>
      <p:sp>
        <p:nvSpPr>
          <p:cNvPr id="7" name="Łącznik prosty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ymbol zastępczy tekstu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l-PL" smtClean="0"/>
              <a:t>Kliknij, aby edytować style wzorca tekstu</a:t>
            </a:r>
          </a:p>
        </p:txBody>
      </p:sp>
      <p:sp>
        <p:nvSpPr>
          <p:cNvPr id="19" name="Symbol zastępczy daty 18"/>
          <p:cNvSpPr>
            <a:spLocks noGrp="1"/>
          </p:cNvSpPr>
          <p:nvPr>
            <p:ph type="dt" sz="half" idx="10"/>
          </p:nvPr>
        </p:nvSpPr>
        <p:spPr/>
        <p:txBody>
          <a:bodyPr/>
          <a:lstStyle/>
          <a:p>
            <a:fld id="{EE0FB9A9-3317-4F00-8A4C-8B54BAF6757E}" type="datetimeFigureOut">
              <a:rPr lang="pl-PL" smtClean="0"/>
              <a:pPr/>
              <a:t>2014-11-30</a:t>
            </a:fld>
            <a:endParaRPr lang="pl-PL"/>
          </a:p>
        </p:txBody>
      </p:sp>
      <p:sp>
        <p:nvSpPr>
          <p:cNvPr id="11" name="Symbol zastępczy stopki 10"/>
          <p:cNvSpPr>
            <a:spLocks noGrp="1"/>
          </p:cNvSpPr>
          <p:nvPr>
            <p:ph type="ftr" sz="quarter" idx="11"/>
          </p:nvPr>
        </p:nvSpPr>
        <p:spPr/>
        <p:txBody>
          <a:bodyPr/>
          <a:lstStyle/>
          <a:p>
            <a:endParaRPr lang="pl-PL"/>
          </a:p>
        </p:txBody>
      </p:sp>
      <p:sp>
        <p:nvSpPr>
          <p:cNvPr id="16" name="Symbol zastępczy numeru slajdu 15"/>
          <p:cNvSpPr>
            <a:spLocks noGrp="1"/>
          </p:cNvSpPr>
          <p:nvPr>
            <p:ph type="sldNum" sz="quarter" idx="12"/>
          </p:nvPr>
        </p:nvSpPr>
        <p:spPr/>
        <p:txBody>
          <a:bodyPr/>
          <a:lstStyle/>
          <a:p>
            <a:fld id="{E4FEFAC1-9431-40FA-ACDA-C2F58689A8E3}" type="slidenum">
              <a:rPr lang="pl-PL" smtClean="0"/>
              <a:pPr/>
              <a:t>‹#›</a:t>
            </a:fld>
            <a:endParaRPr lang="pl-PL"/>
          </a:p>
        </p:txBody>
      </p:sp>
      <p:sp>
        <p:nvSpPr>
          <p:cNvPr id="8" name="Tytuł 7"/>
          <p:cNvSpPr>
            <a:spLocks noGrp="1"/>
          </p:cNvSpPr>
          <p:nvPr>
            <p:ph type="title"/>
          </p:nvPr>
        </p:nvSpPr>
        <p:spPr>
          <a:xfrm>
            <a:off x="180475" y="2947085"/>
            <a:ext cx="8686800" cy="1184825"/>
          </a:xfrm>
        </p:spPr>
        <p:txBody>
          <a:bodyPr rtlCol="0" anchor="t"/>
          <a:lstStyle>
            <a:lvl1pPr algn="r">
              <a:defRPr/>
            </a:lvl1pPr>
          </a:lstStyle>
          <a:p>
            <a:r>
              <a:rPr kumimoji="0" lang="pl-PL" smtClean="0"/>
              <a:t>Kliknij, aby edytować styl</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0" name="Tytuł 19"/>
          <p:cNvSpPr>
            <a:spLocks noGrp="1"/>
          </p:cNvSpPr>
          <p:nvPr>
            <p:ph type="title"/>
          </p:nvPr>
        </p:nvSpPr>
        <p:spPr>
          <a:xfrm>
            <a:off x="301752" y="457200"/>
            <a:ext cx="8686800" cy="841248"/>
          </a:xfrm>
        </p:spPr>
        <p:txBody>
          <a:bodyPr/>
          <a:lstStyle/>
          <a:p>
            <a:r>
              <a:rPr kumimoji="0" lang="pl-PL" smtClean="0"/>
              <a:t>Kliknij, aby edytować styl</a:t>
            </a:r>
            <a:endParaRPr kumimoji="0" lang="en-US"/>
          </a:p>
        </p:txBody>
      </p:sp>
      <p:sp>
        <p:nvSpPr>
          <p:cNvPr id="14" name="Symbol zastępczy zawartości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13" name="Symbol zastępczy zawartości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21" name="Symbol zastępczy daty 20"/>
          <p:cNvSpPr>
            <a:spLocks noGrp="1"/>
          </p:cNvSpPr>
          <p:nvPr>
            <p:ph type="dt" sz="half" idx="10"/>
          </p:nvPr>
        </p:nvSpPr>
        <p:spPr/>
        <p:txBody>
          <a:bodyPr/>
          <a:lstStyle/>
          <a:p>
            <a:fld id="{EE0FB9A9-3317-4F00-8A4C-8B54BAF6757E}" type="datetimeFigureOut">
              <a:rPr lang="pl-PL" smtClean="0"/>
              <a:pPr/>
              <a:t>2014-11-30</a:t>
            </a:fld>
            <a:endParaRPr lang="pl-PL"/>
          </a:p>
        </p:txBody>
      </p:sp>
      <p:sp>
        <p:nvSpPr>
          <p:cNvPr id="10" name="Symbol zastępczy stopki 9"/>
          <p:cNvSpPr>
            <a:spLocks noGrp="1"/>
          </p:cNvSpPr>
          <p:nvPr>
            <p:ph type="ftr" sz="quarter" idx="11"/>
          </p:nvPr>
        </p:nvSpPr>
        <p:spPr/>
        <p:txBody>
          <a:bodyPr/>
          <a:lstStyle/>
          <a:p>
            <a:endParaRPr lang="pl-PL"/>
          </a:p>
        </p:txBody>
      </p:sp>
      <p:sp>
        <p:nvSpPr>
          <p:cNvPr id="31" name="Symbol zastępczy numeru slajdu 30"/>
          <p:cNvSpPr>
            <a:spLocks noGrp="1"/>
          </p:cNvSpPr>
          <p:nvPr>
            <p:ph type="sldNum" sz="quarter" idx="12"/>
          </p:nvPr>
        </p:nvSpPr>
        <p:spPr/>
        <p:txBody>
          <a:bodyPr/>
          <a:lstStyle/>
          <a:p>
            <a:fld id="{E4FEFAC1-9431-40FA-ACDA-C2F58689A8E3}" type="slidenum">
              <a:rPr lang="pl-PL" smtClean="0"/>
              <a:pPr/>
              <a:t>‹#›</a:t>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orównanie">
    <p:spTree>
      <p:nvGrpSpPr>
        <p:cNvPr id="1" name=""/>
        <p:cNvGrpSpPr/>
        <p:nvPr/>
      </p:nvGrpSpPr>
      <p:grpSpPr>
        <a:xfrm>
          <a:off x="0" y="0"/>
          <a:ext cx="0" cy="0"/>
          <a:chOff x="0" y="0"/>
          <a:chExt cx="0" cy="0"/>
        </a:xfrm>
      </p:grpSpPr>
      <p:sp>
        <p:nvSpPr>
          <p:cNvPr id="29" name="Tytuł 28"/>
          <p:cNvSpPr>
            <a:spLocks noGrp="1"/>
          </p:cNvSpPr>
          <p:nvPr>
            <p:ph type="title"/>
          </p:nvPr>
        </p:nvSpPr>
        <p:spPr>
          <a:xfrm>
            <a:off x="304800" y="5410200"/>
            <a:ext cx="8610600" cy="882650"/>
          </a:xfrm>
        </p:spPr>
        <p:txBody>
          <a:bodyPr anchor="ctr"/>
          <a:lstStyle>
            <a:lvl1pPr>
              <a:defRPr/>
            </a:lvl1pPr>
          </a:lstStyle>
          <a:p>
            <a:r>
              <a:rPr kumimoji="0" lang="pl-PL" smtClean="0"/>
              <a:t>Kliknij, aby edytować styl</a:t>
            </a:r>
            <a:endParaRPr kumimoji="0" lang="en-US"/>
          </a:p>
        </p:txBody>
      </p:sp>
      <p:sp>
        <p:nvSpPr>
          <p:cNvPr id="13" name="Symbol zastępczy tekstu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pl-PL" smtClean="0"/>
              <a:t>Kliknij, aby edytować style wzorca tekstu</a:t>
            </a:r>
          </a:p>
        </p:txBody>
      </p:sp>
      <p:sp>
        <p:nvSpPr>
          <p:cNvPr id="25" name="Symbol zastępczy tekstu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pl-PL" smtClean="0"/>
              <a:t>Kliknij, aby edytować style wzorca tekstu</a:t>
            </a:r>
          </a:p>
        </p:txBody>
      </p:sp>
      <p:sp>
        <p:nvSpPr>
          <p:cNvPr id="4" name="Symbol zastępczy zawartości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28" name="Symbol zastępczy zawartości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10" name="Symbol zastępczy daty 9"/>
          <p:cNvSpPr>
            <a:spLocks noGrp="1"/>
          </p:cNvSpPr>
          <p:nvPr>
            <p:ph type="dt" sz="half" idx="10"/>
          </p:nvPr>
        </p:nvSpPr>
        <p:spPr/>
        <p:txBody>
          <a:bodyPr/>
          <a:lstStyle/>
          <a:p>
            <a:fld id="{EE0FB9A9-3317-4F00-8A4C-8B54BAF6757E}" type="datetimeFigureOut">
              <a:rPr lang="pl-PL" smtClean="0"/>
              <a:pPr/>
              <a:t>2014-11-30</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a:xfrm>
            <a:off x="8229600" y="6477000"/>
            <a:ext cx="762000" cy="246888"/>
          </a:xfrm>
        </p:spPr>
        <p:txBody>
          <a:bodyPr/>
          <a:lstStyle/>
          <a:p>
            <a:fld id="{E4FEFAC1-9431-40FA-ACDA-C2F58689A8E3}" type="slidenum">
              <a:rPr lang="pl-PL" smtClean="0"/>
              <a:pPr/>
              <a:t>‹#›</a:t>
            </a:fld>
            <a:endParaRPr lang="pl-PL"/>
          </a:p>
        </p:txBody>
      </p:sp>
      <p:sp>
        <p:nvSpPr>
          <p:cNvPr id="11" name="Łącznik prosty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30" name="Tytuł 29"/>
          <p:cNvSpPr>
            <a:spLocks noGrp="1"/>
          </p:cNvSpPr>
          <p:nvPr>
            <p:ph type="title"/>
          </p:nvPr>
        </p:nvSpPr>
        <p:spPr>
          <a:xfrm>
            <a:off x="301752" y="457200"/>
            <a:ext cx="8686800" cy="841248"/>
          </a:xfrm>
        </p:spPr>
        <p:txBody>
          <a:bodyPr/>
          <a:lstStyle/>
          <a:p>
            <a:r>
              <a:rPr kumimoji="0" lang="pl-PL" smtClean="0"/>
              <a:t>Kliknij, aby edytować styl</a:t>
            </a:r>
            <a:endParaRPr kumimoji="0" lang="en-US"/>
          </a:p>
        </p:txBody>
      </p:sp>
      <p:sp>
        <p:nvSpPr>
          <p:cNvPr id="12" name="Symbol zastępczy daty 11"/>
          <p:cNvSpPr>
            <a:spLocks noGrp="1"/>
          </p:cNvSpPr>
          <p:nvPr>
            <p:ph type="dt" sz="half" idx="10"/>
          </p:nvPr>
        </p:nvSpPr>
        <p:spPr/>
        <p:txBody>
          <a:bodyPr/>
          <a:lstStyle/>
          <a:p>
            <a:fld id="{EE0FB9A9-3317-4F00-8A4C-8B54BAF6757E}" type="datetimeFigureOut">
              <a:rPr lang="pl-PL" smtClean="0"/>
              <a:pPr/>
              <a:t>2014-11-30</a:t>
            </a:fld>
            <a:endParaRPr lang="pl-PL"/>
          </a:p>
        </p:txBody>
      </p:sp>
      <p:sp>
        <p:nvSpPr>
          <p:cNvPr id="21" name="Symbol zastępczy stopki 20"/>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E4FEFAC1-9431-40FA-ACDA-C2F58689A8E3}" type="slidenum">
              <a:rPr lang="pl-PL" smtClean="0"/>
              <a:pPr/>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usty">
    <p:spTree>
      <p:nvGrpSpPr>
        <p:cNvPr id="1" name=""/>
        <p:cNvGrpSpPr/>
        <p:nvPr/>
      </p:nvGrpSpPr>
      <p:grpSpPr>
        <a:xfrm>
          <a:off x="0" y="0"/>
          <a:ext cx="0" cy="0"/>
          <a:chOff x="0" y="0"/>
          <a:chExt cx="0" cy="0"/>
        </a:xfrm>
      </p:grpSpPr>
      <p:sp>
        <p:nvSpPr>
          <p:cNvPr id="3" name="Symbol zastępczy daty 2"/>
          <p:cNvSpPr>
            <a:spLocks noGrp="1"/>
          </p:cNvSpPr>
          <p:nvPr>
            <p:ph type="dt" sz="half" idx="10"/>
          </p:nvPr>
        </p:nvSpPr>
        <p:spPr/>
        <p:txBody>
          <a:bodyPr/>
          <a:lstStyle/>
          <a:p>
            <a:fld id="{EE0FB9A9-3317-4F00-8A4C-8B54BAF6757E}" type="datetimeFigureOut">
              <a:rPr lang="pl-PL" smtClean="0"/>
              <a:pPr/>
              <a:t>2014-11-30</a:t>
            </a:fld>
            <a:endParaRPr lang="pl-PL"/>
          </a:p>
        </p:txBody>
      </p:sp>
      <p:sp>
        <p:nvSpPr>
          <p:cNvPr id="24" name="Symbol zastępczy stopki 23"/>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E4FEFAC1-9431-40FA-ACDA-C2F58689A8E3}" type="slidenum">
              <a:rPr lang="pl-PL" smtClean="0"/>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sp>
        <p:nvSpPr>
          <p:cNvPr id="8" name="Łącznik prosty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ytuł 11"/>
          <p:cNvSpPr>
            <a:spLocks noGrp="1"/>
          </p:cNvSpPr>
          <p:nvPr>
            <p:ph type="title"/>
          </p:nvPr>
        </p:nvSpPr>
        <p:spPr>
          <a:xfrm>
            <a:off x="457200" y="5486400"/>
            <a:ext cx="8458200" cy="520700"/>
          </a:xfrm>
        </p:spPr>
        <p:txBody>
          <a:bodyPr anchor="ctr"/>
          <a:lstStyle>
            <a:lvl1pPr algn="l">
              <a:buNone/>
              <a:defRPr sz="2000" b="1"/>
            </a:lvl1pPr>
          </a:lstStyle>
          <a:p>
            <a:r>
              <a:rPr kumimoji="0" lang="pl-PL" smtClean="0"/>
              <a:t>Kliknij, aby edytować styl</a:t>
            </a:r>
            <a:endParaRPr kumimoji="0" lang="en-US"/>
          </a:p>
        </p:txBody>
      </p:sp>
      <p:sp>
        <p:nvSpPr>
          <p:cNvPr id="26" name="Symbol zastępczy tekstu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pl-PL" smtClean="0"/>
              <a:t>Kliknij, aby edytować style wzorca tekstu</a:t>
            </a:r>
          </a:p>
        </p:txBody>
      </p:sp>
      <p:sp>
        <p:nvSpPr>
          <p:cNvPr id="14" name="Symbol zastępczy zawartości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25" name="Symbol zastępczy daty 24"/>
          <p:cNvSpPr>
            <a:spLocks noGrp="1"/>
          </p:cNvSpPr>
          <p:nvPr>
            <p:ph type="dt" sz="half" idx="10"/>
          </p:nvPr>
        </p:nvSpPr>
        <p:spPr/>
        <p:txBody>
          <a:bodyPr/>
          <a:lstStyle/>
          <a:p>
            <a:fld id="{EE0FB9A9-3317-4F00-8A4C-8B54BAF6757E}" type="datetimeFigureOut">
              <a:rPr lang="pl-PL" smtClean="0"/>
              <a:pPr/>
              <a:t>2014-11-30</a:t>
            </a:fld>
            <a:endParaRPr lang="pl-PL"/>
          </a:p>
        </p:txBody>
      </p:sp>
      <p:sp>
        <p:nvSpPr>
          <p:cNvPr id="29" name="Symbol zastępczy stopki 28"/>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E4FEFAC1-9431-40FA-ACDA-C2F58689A8E3}" type="slidenum">
              <a:rPr lang="pl-PL" smtClean="0"/>
              <a:pPr/>
              <a:t>‹#›</a:t>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13" name="Symbol zastępczy obrazu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pl-PL" smtClean="0"/>
              <a:t>Kliknij ikonę, aby dodać obraz</a:t>
            </a:r>
            <a:endParaRPr kumimoji="0" lang="en-US" dirty="0"/>
          </a:p>
        </p:txBody>
      </p:sp>
      <p:sp>
        <p:nvSpPr>
          <p:cNvPr id="7" name="Symbol zastępczy daty 6"/>
          <p:cNvSpPr>
            <a:spLocks noGrp="1"/>
          </p:cNvSpPr>
          <p:nvPr>
            <p:ph type="dt" sz="half" idx="10"/>
          </p:nvPr>
        </p:nvSpPr>
        <p:spPr/>
        <p:txBody>
          <a:bodyPr/>
          <a:lstStyle/>
          <a:p>
            <a:fld id="{EE0FB9A9-3317-4F00-8A4C-8B54BAF6757E}" type="datetimeFigureOut">
              <a:rPr lang="pl-PL" smtClean="0"/>
              <a:pPr/>
              <a:t>2014-11-30</a:t>
            </a:fld>
            <a:endParaRPr lang="pl-PL"/>
          </a:p>
        </p:txBody>
      </p:sp>
      <p:sp>
        <p:nvSpPr>
          <p:cNvPr id="5" name="Symbol zastępczy stopki 4"/>
          <p:cNvSpPr>
            <a:spLocks noGrp="1"/>
          </p:cNvSpPr>
          <p:nvPr>
            <p:ph type="ftr" sz="quarter" idx="11"/>
          </p:nvPr>
        </p:nvSpPr>
        <p:spPr/>
        <p:txBody>
          <a:bodyPr/>
          <a:lstStyle/>
          <a:p>
            <a:endParaRPr lang="pl-PL"/>
          </a:p>
        </p:txBody>
      </p:sp>
      <p:sp>
        <p:nvSpPr>
          <p:cNvPr id="31" name="Symbol zastępczy numeru slajdu 30"/>
          <p:cNvSpPr>
            <a:spLocks noGrp="1"/>
          </p:cNvSpPr>
          <p:nvPr>
            <p:ph type="sldNum" sz="quarter" idx="12"/>
          </p:nvPr>
        </p:nvSpPr>
        <p:spPr/>
        <p:txBody>
          <a:bodyPr/>
          <a:lstStyle/>
          <a:p>
            <a:fld id="{E4FEFAC1-9431-40FA-ACDA-C2F58689A8E3}" type="slidenum">
              <a:rPr lang="pl-PL" smtClean="0"/>
              <a:pPr/>
              <a:t>‹#›</a:t>
            </a:fld>
            <a:endParaRPr lang="pl-PL"/>
          </a:p>
        </p:txBody>
      </p:sp>
      <p:sp>
        <p:nvSpPr>
          <p:cNvPr id="17" name="Tytuł 16"/>
          <p:cNvSpPr>
            <a:spLocks noGrp="1"/>
          </p:cNvSpPr>
          <p:nvPr>
            <p:ph type="title"/>
          </p:nvPr>
        </p:nvSpPr>
        <p:spPr>
          <a:xfrm>
            <a:off x="381000" y="4993760"/>
            <a:ext cx="5867400" cy="522288"/>
          </a:xfrm>
        </p:spPr>
        <p:txBody>
          <a:bodyPr anchor="ctr"/>
          <a:lstStyle>
            <a:lvl1pPr algn="l">
              <a:buNone/>
              <a:defRPr sz="2000" b="1"/>
            </a:lvl1pPr>
          </a:lstStyle>
          <a:p>
            <a:r>
              <a:rPr kumimoji="0" lang="pl-PL" smtClean="0"/>
              <a:t>Kliknij, aby edytować styl</a:t>
            </a:r>
            <a:endParaRPr kumimoji="0" lang="en-US"/>
          </a:p>
        </p:txBody>
      </p:sp>
      <p:sp>
        <p:nvSpPr>
          <p:cNvPr id="26" name="Symbol zastępczy tekstu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pl-PL" smtClean="0"/>
              <a:t>Kliknij, aby edytować style wzorca tekstu</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Łącznik prosty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Symbol zastępczy tekstu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pl-PL" smtClean="0"/>
              <a:t>Kliknij, aby edytować style wzorca tekstu</a:t>
            </a:r>
          </a:p>
          <a:p>
            <a:pPr lvl="1" eaLnBrk="1" latinLnBrk="0" hangingPunct="1"/>
            <a:r>
              <a:rPr kumimoji="0" lang="pl-PL" smtClean="0"/>
              <a:t>Drugi poziom</a:t>
            </a:r>
          </a:p>
          <a:p>
            <a:pPr lvl="2" eaLnBrk="1" latinLnBrk="0" hangingPunct="1"/>
            <a:r>
              <a:rPr kumimoji="0" lang="pl-PL" smtClean="0"/>
              <a:t>Trzeci poziom</a:t>
            </a:r>
          </a:p>
          <a:p>
            <a:pPr lvl="3" eaLnBrk="1" latinLnBrk="0" hangingPunct="1"/>
            <a:r>
              <a:rPr kumimoji="0" lang="pl-PL" smtClean="0"/>
              <a:t>Czwarty poziom</a:t>
            </a:r>
          </a:p>
          <a:p>
            <a:pPr lvl="4" eaLnBrk="1" latinLnBrk="0" hangingPunct="1"/>
            <a:r>
              <a:rPr kumimoji="0" lang="pl-PL" smtClean="0"/>
              <a:t>Piąty poziom</a:t>
            </a:r>
            <a:endParaRPr kumimoji="0" lang="en-US"/>
          </a:p>
        </p:txBody>
      </p:sp>
      <p:sp>
        <p:nvSpPr>
          <p:cNvPr id="11" name="Symbol zastępczy daty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EE0FB9A9-3317-4F00-8A4C-8B54BAF6757E}" type="datetimeFigureOut">
              <a:rPr lang="pl-PL" smtClean="0"/>
              <a:pPr/>
              <a:t>2014-11-30</a:t>
            </a:fld>
            <a:endParaRPr lang="pl-PL"/>
          </a:p>
        </p:txBody>
      </p:sp>
      <p:sp>
        <p:nvSpPr>
          <p:cNvPr id="28" name="Symbol zastępczy stopki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pl-PL"/>
          </a:p>
        </p:txBody>
      </p:sp>
      <p:sp>
        <p:nvSpPr>
          <p:cNvPr id="5" name="Symbol zastępczy numeru slajdu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E4FEFAC1-9431-40FA-ACDA-C2F58689A8E3}" type="slidenum">
              <a:rPr lang="pl-PL" smtClean="0"/>
              <a:pPr/>
              <a:t>‹#›</a:t>
            </a:fld>
            <a:endParaRPr lang="pl-PL"/>
          </a:p>
        </p:txBody>
      </p:sp>
      <p:sp>
        <p:nvSpPr>
          <p:cNvPr id="10" name="Symbol zastępczy tytułu 9"/>
          <p:cNvSpPr>
            <a:spLocks noGrp="1"/>
          </p:cNvSpPr>
          <p:nvPr>
            <p:ph type="title"/>
          </p:nvPr>
        </p:nvSpPr>
        <p:spPr>
          <a:xfrm>
            <a:off x="304800" y="457200"/>
            <a:ext cx="8686800" cy="838200"/>
          </a:xfrm>
          <a:prstGeom prst="rect">
            <a:avLst/>
          </a:prstGeom>
        </p:spPr>
        <p:txBody>
          <a:bodyPr vert="horz" anchor="ctr">
            <a:normAutofit/>
          </a:bodyPr>
          <a:lstStyle/>
          <a:p>
            <a:r>
              <a:rPr kumimoji="0" lang="pl-PL" smtClean="0"/>
              <a:t>Kliknij, aby edytować styl</a:t>
            </a:r>
            <a:endParaRPr kumimoji="0" lang="en-US"/>
          </a:p>
        </p:txBody>
      </p:sp>
      <p:sp>
        <p:nvSpPr>
          <p:cNvPr id="9" name="Łącznik prosty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Łącznik prosty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4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8.xml"/><Relationship Id="rId5" Type="http://schemas.openxmlformats.org/officeDocument/2006/relationships/image" Target="../media/image41.jpeg"/><Relationship Id="rId4" Type="http://schemas.openxmlformats.org/officeDocument/2006/relationships/image" Target="../media/image40.jpe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8.xml"/><Relationship Id="rId5" Type="http://schemas.openxmlformats.org/officeDocument/2006/relationships/image" Target="../media/image45.jpeg"/><Relationship Id="rId4" Type="http://schemas.openxmlformats.org/officeDocument/2006/relationships/image" Target="../media/image44.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67544" y="2204864"/>
            <a:ext cx="8458200" cy="1222375"/>
          </a:xfrm>
        </p:spPr>
        <p:txBody>
          <a:bodyPr>
            <a:normAutofit fontScale="90000"/>
          </a:bodyPr>
          <a:lstStyle/>
          <a:p>
            <a:pPr algn="ctr"/>
            <a:r>
              <a:rPr lang="pl-PL" b="1" dirty="0" smtClean="0">
                <a:effectLst>
                  <a:outerShdw blurRad="38100" dist="38100" dir="2700000" algn="tl">
                    <a:srgbClr val="000000">
                      <a:alpha val="43137"/>
                    </a:srgbClr>
                  </a:outerShdw>
                  <a:reflection blurRad="12700" stA="48000" endA="300" endPos="55000" dir="5400000" sy="-90000" algn="bl" rotWithShape="0"/>
                </a:effectLst>
              </a:rPr>
              <a:t>podsumowanie działań zrealizowanych w ZSP w Chojnie w ramach Ogólnopolskiego Tygodnia Planowania Kariery Zawodowej</a:t>
            </a:r>
            <a:br>
              <a:rPr lang="pl-PL" b="1" dirty="0" smtClean="0">
                <a:effectLst>
                  <a:outerShdw blurRad="38100" dist="38100" dir="2700000" algn="tl">
                    <a:srgbClr val="000000">
                      <a:alpha val="43137"/>
                    </a:srgbClr>
                  </a:outerShdw>
                  <a:reflection blurRad="12700" stA="48000" endA="300" endPos="55000" dir="5400000" sy="-90000" algn="bl" rotWithShape="0"/>
                </a:effectLst>
              </a:rPr>
            </a:br>
            <a:r>
              <a:rPr lang="pl-PL" b="1" dirty="0" smtClean="0">
                <a:effectLst>
                  <a:outerShdw blurRad="38100" dist="38100" dir="2700000" algn="tl">
                    <a:srgbClr val="000000">
                      <a:alpha val="43137"/>
                    </a:srgbClr>
                  </a:outerShdw>
                  <a:reflection blurRad="12700" stA="48000" endA="300" endPos="55000" dir="5400000" sy="-90000" algn="bl" rotWithShape="0"/>
                </a:effectLst>
              </a:rPr>
              <a:t/>
            </a:r>
            <a:br>
              <a:rPr lang="pl-PL" b="1" dirty="0" smtClean="0">
                <a:effectLst>
                  <a:outerShdw blurRad="38100" dist="38100" dir="2700000" algn="tl">
                    <a:srgbClr val="000000">
                      <a:alpha val="43137"/>
                    </a:srgbClr>
                  </a:outerShdw>
                  <a:reflection blurRad="12700" stA="48000" endA="300" endPos="55000" dir="5400000" sy="-90000" algn="bl" rotWithShape="0"/>
                </a:effectLst>
              </a:rPr>
            </a:br>
            <a:r>
              <a:rPr lang="pl-PL" b="1" dirty="0" smtClean="0">
                <a:effectLst>
                  <a:outerShdw blurRad="38100" dist="38100" dir="2700000" algn="tl">
                    <a:srgbClr val="000000">
                      <a:alpha val="43137"/>
                    </a:srgbClr>
                  </a:outerShdw>
                  <a:reflection blurRad="12700" stA="48000" endA="300" endPos="55000" dir="5400000" sy="-90000" algn="bl" rotWithShape="0"/>
                </a:effectLst>
              </a:rPr>
              <a:t>20 – 26 października 2014 r.</a:t>
            </a:r>
            <a:r>
              <a:rPr lang="pl-PL" dirty="0" smtClean="0">
                <a:effectLst>
                  <a:outerShdw blurRad="38100" dist="38100" dir="2700000" algn="tl">
                    <a:srgbClr val="000000">
                      <a:alpha val="43137"/>
                    </a:srgbClr>
                  </a:outerShdw>
                  <a:reflection blurRad="12700" stA="48000" endA="300" endPos="55000" dir="5400000" sy="-90000" algn="bl" rotWithShape="0"/>
                </a:effectLst>
              </a:rPr>
              <a:t/>
            </a:r>
            <a:br>
              <a:rPr lang="pl-PL" dirty="0" smtClean="0">
                <a:effectLst>
                  <a:outerShdw blurRad="38100" dist="38100" dir="2700000" algn="tl">
                    <a:srgbClr val="000000">
                      <a:alpha val="43137"/>
                    </a:srgbClr>
                  </a:outerShdw>
                  <a:reflection blurRad="12700" stA="48000" endA="300" endPos="55000" dir="5400000" sy="-90000" algn="bl" rotWithShape="0"/>
                </a:effectLst>
              </a:rPr>
            </a:br>
            <a:endParaRPr lang="pl-PL" dirty="0">
              <a:effectLst>
                <a:outerShdw blurRad="38100" dist="38100" dir="2700000" algn="tl">
                  <a:srgbClr val="000000">
                    <a:alpha val="43137"/>
                  </a:srgbClr>
                </a:outerShdw>
                <a:reflection blurRad="12700" stA="48000" endA="300" endPos="55000" dir="5400000" sy="-90000" algn="bl" rotWithShape="0"/>
              </a:effectLst>
            </a:endParaRPr>
          </a:p>
        </p:txBody>
      </p:sp>
      <p:pic>
        <p:nvPicPr>
          <p:cNvPr id="4" name="Obraz 3" descr="logo.png"/>
          <p:cNvPicPr>
            <a:picLocks noChangeAspect="1"/>
          </p:cNvPicPr>
          <p:nvPr/>
        </p:nvPicPr>
        <p:blipFill>
          <a:blip r:embed="rId2" cstate="print"/>
          <a:stretch>
            <a:fillRect/>
          </a:stretch>
        </p:blipFill>
        <p:spPr>
          <a:xfrm>
            <a:off x="3311860" y="260648"/>
            <a:ext cx="2520280" cy="178146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04800" y="457200"/>
            <a:ext cx="8587680" cy="838200"/>
          </a:xfrm>
        </p:spPr>
        <p:txBody>
          <a:bodyPr>
            <a:normAutofit fontScale="90000"/>
          </a:bodyPr>
          <a:lstStyle/>
          <a:p>
            <a:pPr algn="ctr"/>
            <a:r>
              <a:rPr lang="pl-PL" b="1" dirty="0" smtClean="0"/>
              <a:t>WYNIKI SZKOLNEGO QUIZU </a:t>
            </a:r>
            <a:br>
              <a:rPr lang="pl-PL" b="1" dirty="0" smtClean="0"/>
            </a:br>
            <a:r>
              <a:rPr lang="pl-PL" b="1" dirty="0" smtClean="0"/>
              <a:t>WIEDZY O RYNKU PRACY</a:t>
            </a:r>
            <a:r>
              <a:rPr lang="pl-PL" dirty="0" smtClean="0"/>
              <a:t/>
            </a:r>
            <a:br>
              <a:rPr lang="pl-PL" dirty="0" smtClean="0"/>
            </a:br>
            <a:r>
              <a:rPr lang="pl-PL" dirty="0" smtClean="0"/>
              <a:t> </a:t>
            </a:r>
            <a:endParaRPr lang="pl-PL" dirty="0"/>
          </a:p>
        </p:txBody>
      </p:sp>
      <p:sp>
        <p:nvSpPr>
          <p:cNvPr id="3" name="Symbol zastępczy zawartości 2"/>
          <p:cNvSpPr>
            <a:spLocks noGrp="1"/>
          </p:cNvSpPr>
          <p:nvPr>
            <p:ph idx="1"/>
          </p:nvPr>
        </p:nvSpPr>
        <p:spPr>
          <a:xfrm>
            <a:off x="457200" y="1844824"/>
            <a:ext cx="8219256" cy="4392488"/>
          </a:xfrm>
        </p:spPr>
        <p:txBody>
          <a:bodyPr>
            <a:normAutofit lnSpcReduction="10000"/>
          </a:bodyPr>
          <a:lstStyle/>
          <a:p>
            <a:pPr algn="ctr">
              <a:buFont typeface="Wingdings" pitchFamily="2" charset="2"/>
              <a:buChar char="§"/>
            </a:pPr>
            <a:r>
              <a:rPr lang="pl-PL" sz="2800" b="1" dirty="0" smtClean="0"/>
              <a:t>I miejsce:</a:t>
            </a:r>
            <a:r>
              <a:rPr lang="pl-PL" sz="2800" dirty="0" smtClean="0"/>
              <a:t> </a:t>
            </a:r>
            <a:br>
              <a:rPr lang="pl-PL" sz="2800" dirty="0" smtClean="0"/>
            </a:br>
            <a:r>
              <a:rPr lang="pl-PL" sz="2800" dirty="0" smtClean="0"/>
              <a:t>Bronicka Magdalena kl. IV TH</a:t>
            </a:r>
          </a:p>
          <a:p>
            <a:pPr algn="ctr">
              <a:buFont typeface="Wingdings" pitchFamily="2" charset="2"/>
              <a:buChar char="§"/>
            </a:pPr>
            <a:endParaRPr lang="pl-PL" sz="2800" dirty="0" smtClean="0"/>
          </a:p>
          <a:p>
            <a:pPr algn="ctr">
              <a:buFont typeface="Wingdings" pitchFamily="2" charset="2"/>
              <a:buChar char="§"/>
            </a:pPr>
            <a:r>
              <a:rPr lang="pl-PL" sz="2800" b="1" dirty="0" smtClean="0"/>
              <a:t>II miejsce: </a:t>
            </a:r>
            <a:br>
              <a:rPr lang="pl-PL" sz="2800" b="1" dirty="0" smtClean="0"/>
            </a:br>
            <a:r>
              <a:rPr lang="pl-PL" sz="2800" dirty="0" smtClean="0"/>
              <a:t>Mikos Marta kl. IV TH </a:t>
            </a:r>
          </a:p>
          <a:p>
            <a:pPr algn="ctr">
              <a:buNone/>
            </a:pPr>
            <a:r>
              <a:rPr lang="pl-PL" sz="2800" dirty="0" smtClean="0"/>
              <a:t>	Tereba Bartłomiej kl. IV TB</a:t>
            </a:r>
          </a:p>
          <a:p>
            <a:pPr algn="ctr">
              <a:buNone/>
            </a:pPr>
            <a:endParaRPr lang="pl-PL" sz="2800" dirty="0" smtClean="0"/>
          </a:p>
          <a:p>
            <a:pPr algn="ctr">
              <a:buFont typeface="Wingdings" pitchFamily="2" charset="2"/>
              <a:buChar char="§"/>
            </a:pPr>
            <a:r>
              <a:rPr lang="pl-PL" sz="2800" b="1" dirty="0" smtClean="0"/>
              <a:t>III miejsce:</a:t>
            </a:r>
            <a:r>
              <a:rPr lang="pl-PL" sz="2800" dirty="0" smtClean="0"/>
              <a:t> </a:t>
            </a:r>
          </a:p>
          <a:p>
            <a:pPr algn="ctr">
              <a:buNone/>
            </a:pPr>
            <a:r>
              <a:rPr lang="pl-PL" sz="2800" dirty="0" smtClean="0"/>
              <a:t>	Juszczyk Patryk kl. IV TB</a:t>
            </a:r>
          </a:p>
          <a:p>
            <a:pPr algn="ctr"/>
            <a:endParaRPr lang="pl-PL"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95536" y="4797152"/>
            <a:ext cx="5867400" cy="522288"/>
          </a:xfrm>
        </p:spPr>
        <p:txBody>
          <a:bodyPr>
            <a:noAutofit/>
          </a:bodyPr>
          <a:lstStyle/>
          <a:p>
            <a:r>
              <a:rPr lang="pl-PL" sz="2100" dirty="0" smtClean="0"/>
              <a:t>warsztaty z psychologiem szkolnym </a:t>
            </a:r>
            <a:br>
              <a:rPr lang="pl-PL" sz="2100" dirty="0" smtClean="0"/>
            </a:br>
            <a:r>
              <a:rPr lang="pl-PL" sz="2100" dirty="0" smtClean="0"/>
              <a:t>panią Magdaleną Zagajewską</a:t>
            </a:r>
            <a:endParaRPr lang="pl-PL" sz="2100" dirty="0"/>
          </a:p>
        </p:txBody>
      </p:sp>
      <p:sp>
        <p:nvSpPr>
          <p:cNvPr id="5" name="Symbol zastępczy tekstu 4"/>
          <p:cNvSpPr>
            <a:spLocks noGrp="1"/>
          </p:cNvSpPr>
          <p:nvPr>
            <p:ph type="body" sz="half" idx="2"/>
          </p:nvPr>
        </p:nvSpPr>
        <p:spPr>
          <a:xfrm>
            <a:off x="395536" y="5517232"/>
            <a:ext cx="5976664" cy="768350"/>
          </a:xfrm>
        </p:spPr>
        <p:txBody>
          <a:bodyPr>
            <a:noAutofit/>
          </a:bodyPr>
          <a:lstStyle/>
          <a:p>
            <a:r>
              <a:rPr lang="pl-PL" sz="1800" dirty="0" smtClean="0"/>
              <a:t>Uczniowie rozmawiali o sztuce autoprezentacji oraz </a:t>
            </a:r>
            <a:br>
              <a:rPr lang="pl-PL" sz="1800" dirty="0" smtClean="0"/>
            </a:br>
            <a:r>
              <a:rPr lang="pl-PL" sz="1800" dirty="0" smtClean="0"/>
              <a:t>o swoich  mocnych i słabych  stronach, identyfikowali własne umiejętności na podstawie zainteresowań. </a:t>
            </a:r>
            <a:endParaRPr lang="pl-PL" sz="1800" dirty="0"/>
          </a:p>
        </p:txBody>
      </p:sp>
      <p:pic>
        <p:nvPicPr>
          <p:cNvPr id="9" name="Symbol zastępczy obrazu 8" descr="Nowy obraz.png"/>
          <p:cNvPicPr>
            <a:picLocks noGrp="1" noChangeAspect="1"/>
          </p:cNvPicPr>
          <p:nvPr>
            <p:ph type="pic" idx="1"/>
          </p:nvPr>
        </p:nvPicPr>
        <p:blipFill>
          <a:blip r:embed="rId2" cstate="print"/>
          <a:srcRect t="5170" b="5170"/>
          <a:stretch>
            <a:fillRect/>
          </a:stretch>
        </p:blipFill>
        <p:spPr>
          <a:xfrm>
            <a:off x="4067944" y="260648"/>
            <a:ext cx="4467225" cy="4319587"/>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tekstu 4"/>
          <p:cNvSpPr>
            <a:spLocks noGrp="1"/>
          </p:cNvSpPr>
          <p:nvPr>
            <p:ph type="body" sz="half" idx="2"/>
          </p:nvPr>
        </p:nvSpPr>
        <p:spPr>
          <a:xfrm>
            <a:off x="395536" y="5589240"/>
            <a:ext cx="5688632" cy="768350"/>
          </a:xfrm>
        </p:spPr>
        <p:txBody>
          <a:bodyPr>
            <a:noAutofit/>
          </a:bodyPr>
          <a:lstStyle/>
          <a:p>
            <a:r>
              <a:rPr lang="pl-PL" sz="1800" dirty="0" smtClean="0"/>
              <a:t>Efektem warsztatów były prace interpretowane przez psychologa szkolnego.</a:t>
            </a:r>
            <a:endParaRPr lang="pl-PL" sz="1800" dirty="0"/>
          </a:p>
        </p:txBody>
      </p:sp>
      <p:pic>
        <p:nvPicPr>
          <p:cNvPr id="8" name="Symbol zastępczy obrazu 8" descr="Nowy obraz.png"/>
          <p:cNvPicPr>
            <a:picLocks noGrp="1" noChangeAspect="1"/>
          </p:cNvPicPr>
          <p:nvPr>
            <p:ph type="pic" idx="1"/>
          </p:nvPr>
        </p:nvPicPr>
        <p:blipFill>
          <a:blip r:embed="rId2" cstate="print"/>
          <a:stretch>
            <a:fillRect/>
          </a:stretch>
        </p:blipFill>
        <p:spPr>
          <a:xfrm>
            <a:off x="3923928" y="260648"/>
            <a:ext cx="4477824" cy="4867509"/>
          </a:xfrm>
        </p:spPr>
      </p:pic>
      <p:sp>
        <p:nvSpPr>
          <p:cNvPr id="6" name="Tytuł 5"/>
          <p:cNvSpPr>
            <a:spLocks noGrp="1"/>
          </p:cNvSpPr>
          <p:nvPr>
            <p:ph type="title"/>
          </p:nvPr>
        </p:nvSpPr>
        <p:spPr/>
        <p:txBody>
          <a:bodyPr/>
          <a:lstStyle/>
          <a:p>
            <a:endParaRPr lang="pl-PL"/>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normAutofit fontScale="90000"/>
          </a:bodyPr>
          <a:lstStyle/>
          <a:p>
            <a:r>
              <a:rPr lang="pl-PL" b="1" dirty="0" smtClean="0"/>
              <a:t>21 xi 2014  </a:t>
            </a:r>
            <a:r>
              <a:rPr lang="pl-PL" dirty="0" smtClean="0"/>
              <a:t/>
            </a:r>
            <a:br>
              <a:rPr lang="pl-PL" dirty="0" smtClean="0"/>
            </a:br>
            <a:endParaRPr lang="pl-PL"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obrazu 5" descr="Nowy obraz (2).png"/>
          <p:cNvPicPr>
            <a:picLocks noGrp="1" noChangeAspect="1"/>
          </p:cNvPicPr>
          <p:nvPr>
            <p:ph type="pic" idx="1"/>
          </p:nvPr>
        </p:nvPicPr>
        <p:blipFill>
          <a:blip r:embed="rId2" cstate="print"/>
          <a:srcRect l="3853" r="3853"/>
          <a:stretch>
            <a:fillRect/>
          </a:stretch>
        </p:blipFill>
        <p:spPr>
          <a:xfrm>
            <a:off x="2962780" y="260649"/>
            <a:ext cx="5643627" cy="4104456"/>
          </a:xfrm>
        </p:spPr>
      </p:pic>
      <p:sp>
        <p:nvSpPr>
          <p:cNvPr id="5" name="Symbol zastępczy tekstu 4"/>
          <p:cNvSpPr>
            <a:spLocks noGrp="1"/>
          </p:cNvSpPr>
          <p:nvPr>
            <p:ph type="body" sz="half" idx="2"/>
          </p:nvPr>
        </p:nvSpPr>
        <p:spPr>
          <a:xfrm>
            <a:off x="611560" y="5373216"/>
            <a:ext cx="6120680" cy="1628800"/>
          </a:xfrm>
        </p:spPr>
        <p:txBody>
          <a:bodyPr>
            <a:normAutofit/>
          </a:bodyPr>
          <a:lstStyle/>
          <a:p>
            <a:pPr algn="just"/>
            <a:r>
              <a:rPr lang="pl-PL" sz="1800" dirty="0" smtClean="0"/>
              <a:t>Uczniowie klasy IV H/G mogli usłyszeć o specyfice zawodu dietetyka i możliwościach zatrudnienia oraz dalszego samodoskonalenia zawodowego. Pani  Iwona w interesujący sposób przedstawiła uczniom ważne zasady zdrowego odżywiania.                                   </a:t>
            </a:r>
          </a:p>
        </p:txBody>
      </p:sp>
      <p:sp>
        <p:nvSpPr>
          <p:cNvPr id="4" name="Tytuł 1"/>
          <p:cNvSpPr>
            <a:spLocks noGrp="1"/>
          </p:cNvSpPr>
          <p:nvPr/>
        </p:nvSpPr>
        <p:spPr>
          <a:xfrm>
            <a:off x="539552" y="4653136"/>
            <a:ext cx="5867400" cy="522288"/>
          </a:xfrm>
          <a:prstGeom prst="rect">
            <a:avLst/>
          </a:prstGeom>
        </p:spPr>
        <p:txBody>
          <a:bodyPr vert="horz" anchor="ctr">
            <a:noAutofit/>
          </a:bodyPr>
          <a:lstStyle>
            <a:lvl1pPr algn="l" rtl="0" eaLnBrk="1" latinLnBrk="0" hangingPunct="1">
              <a:spcBef>
                <a:spcPct val="0"/>
              </a:spcBef>
              <a:buNone/>
              <a:defRPr kumimoji="0" sz="2000" b="1" kern="1200" cap="all" baseline="0">
                <a:solidFill>
                  <a:schemeClr val="tx2"/>
                </a:solidFill>
                <a:effectLst>
                  <a:reflection blurRad="12700" stA="48000" endA="300" endPos="55000" dir="5400000" sy="-90000" algn="bl" rotWithShape="0"/>
                </a:effectLst>
                <a:latin typeface="+mj-lt"/>
                <a:ea typeface="+mj-ea"/>
                <a:cs typeface="+mj-cs"/>
              </a:defRPr>
            </a:lvl1pPr>
          </a:lstStyle>
          <a:p>
            <a:r>
              <a:rPr lang="pl-PL" sz="2100" dirty="0" smtClean="0"/>
              <a:t>spotkanie z dietetyczką  </a:t>
            </a:r>
            <a:br>
              <a:rPr lang="pl-PL" sz="2100" dirty="0" smtClean="0"/>
            </a:br>
            <a:r>
              <a:rPr lang="pl-PL" sz="2100" dirty="0" smtClean="0"/>
              <a:t>Panią Iwoną Andrzejak</a:t>
            </a:r>
            <a:endParaRPr lang="pl-PL" sz="21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95536" y="4797152"/>
            <a:ext cx="5867400" cy="522288"/>
          </a:xfrm>
        </p:spPr>
        <p:txBody>
          <a:bodyPr>
            <a:noAutofit/>
          </a:bodyPr>
          <a:lstStyle/>
          <a:p>
            <a:r>
              <a:rPr lang="pl-PL" sz="2100" dirty="0" smtClean="0"/>
              <a:t>Spotkanie z fotografem </a:t>
            </a:r>
            <a:br>
              <a:rPr lang="pl-PL" sz="2100" dirty="0" smtClean="0"/>
            </a:br>
            <a:r>
              <a:rPr lang="pl-PL" sz="2100" dirty="0" smtClean="0"/>
              <a:t>panem Andrzejem stelmachem</a:t>
            </a:r>
            <a:endParaRPr lang="pl-PL" sz="2100" dirty="0"/>
          </a:p>
        </p:txBody>
      </p:sp>
      <p:sp>
        <p:nvSpPr>
          <p:cNvPr id="5" name="Symbol zastępczy tekstu 4"/>
          <p:cNvSpPr>
            <a:spLocks noGrp="1"/>
          </p:cNvSpPr>
          <p:nvPr>
            <p:ph type="body" sz="half" idx="2"/>
          </p:nvPr>
        </p:nvSpPr>
        <p:spPr>
          <a:xfrm>
            <a:off x="381000" y="5533218"/>
            <a:ext cx="6351240" cy="992126"/>
          </a:xfrm>
        </p:spPr>
        <p:txBody>
          <a:bodyPr>
            <a:noAutofit/>
          </a:bodyPr>
          <a:lstStyle/>
          <a:p>
            <a:pPr algn="just"/>
            <a:r>
              <a:rPr lang="pl-PL" sz="1800" dirty="0" smtClean="0"/>
              <a:t>Pan Andrzej opowiedział uczniom swoją przygodę </a:t>
            </a:r>
            <a:br>
              <a:rPr lang="pl-PL" sz="1800" dirty="0" smtClean="0"/>
            </a:br>
            <a:r>
              <a:rPr lang="pl-PL" sz="1800" dirty="0" smtClean="0"/>
              <a:t>z fotografią, jak spełniły się jego marzenia o fotografowaniu.               W przypadku pana Andrzeja jego pasja połączyła się z życiem zawodowym.</a:t>
            </a:r>
          </a:p>
          <a:p>
            <a:pPr algn="just"/>
            <a:endParaRPr lang="pl-PL" sz="1800" dirty="0"/>
          </a:p>
        </p:txBody>
      </p:sp>
      <p:pic>
        <p:nvPicPr>
          <p:cNvPr id="8" name="Symbol zastępczy obrazu 7" descr="DSC05835.JPG"/>
          <p:cNvPicPr>
            <a:picLocks noGrp="1" noChangeAspect="1"/>
          </p:cNvPicPr>
          <p:nvPr>
            <p:ph type="pic" idx="1"/>
          </p:nvPr>
        </p:nvPicPr>
        <p:blipFill>
          <a:blip r:embed="rId2" cstate="print"/>
          <a:srcRect l="3977" r="3977"/>
          <a:stretch>
            <a:fillRect/>
          </a:stretch>
        </p:blipFill>
        <p:spPr>
          <a:xfrm>
            <a:off x="3203848" y="188640"/>
            <a:ext cx="5690592" cy="4138612"/>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obrazu 5" descr="DSC05822.JPG"/>
          <p:cNvPicPr>
            <a:picLocks noGrp="1" noChangeAspect="1"/>
          </p:cNvPicPr>
          <p:nvPr>
            <p:ph type="pic" idx="1"/>
          </p:nvPr>
        </p:nvPicPr>
        <p:blipFill>
          <a:blip r:embed="rId2" cstate="print"/>
          <a:stretch>
            <a:fillRect/>
          </a:stretch>
        </p:blipFill>
        <p:spPr>
          <a:xfrm>
            <a:off x="1907704" y="188640"/>
            <a:ext cx="6705633" cy="4488894"/>
          </a:xfrm>
        </p:spPr>
      </p:pic>
      <p:sp>
        <p:nvSpPr>
          <p:cNvPr id="5" name="Symbol zastępczy tekstu 4"/>
          <p:cNvSpPr>
            <a:spLocks noGrp="1"/>
          </p:cNvSpPr>
          <p:nvPr>
            <p:ph type="body" sz="half" idx="2"/>
          </p:nvPr>
        </p:nvSpPr>
        <p:spPr>
          <a:xfrm>
            <a:off x="395536" y="5157192"/>
            <a:ext cx="6336704" cy="928352"/>
          </a:xfrm>
        </p:spPr>
        <p:txBody>
          <a:bodyPr>
            <a:noAutofit/>
          </a:bodyPr>
          <a:lstStyle/>
          <a:p>
            <a:pPr algn="just"/>
            <a:r>
              <a:rPr lang="pl-PL" sz="1800" dirty="0" smtClean="0"/>
              <a:t>Pan Andrzej przybliżył młodzieży na czym polega jego praca                    a także zdradził uczniom tajniki swojego warsztatu.                 Uczniowie mogli zobaczyć jak wygląda profesjonalny sprzęt                 do robienia zdjęć i czym różnią się poszczególne obiektywy, przyniesione przez pana Stelmacha.</a:t>
            </a:r>
          </a:p>
          <a:p>
            <a:endParaRPr lang="pl-PL" sz="18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95536" y="4509120"/>
            <a:ext cx="5867400" cy="720080"/>
          </a:xfrm>
        </p:spPr>
        <p:txBody>
          <a:bodyPr>
            <a:noAutofit/>
          </a:bodyPr>
          <a:lstStyle/>
          <a:p>
            <a:r>
              <a:rPr lang="pl-PL" sz="2100" dirty="0" smtClean="0"/>
              <a:t>Warsztaty z doradcą zawodowym </a:t>
            </a:r>
            <a:br>
              <a:rPr lang="pl-PL" sz="2100" dirty="0" smtClean="0"/>
            </a:br>
            <a:r>
              <a:rPr lang="pl-PL" sz="2100" dirty="0" smtClean="0"/>
              <a:t>panią Dorotą  szwiec</a:t>
            </a:r>
            <a:endParaRPr lang="pl-PL" sz="2100" dirty="0"/>
          </a:p>
        </p:txBody>
      </p:sp>
      <p:sp>
        <p:nvSpPr>
          <p:cNvPr id="5" name="Symbol zastępczy tekstu 4"/>
          <p:cNvSpPr>
            <a:spLocks noGrp="1"/>
          </p:cNvSpPr>
          <p:nvPr>
            <p:ph type="body" sz="half" idx="2"/>
          </p:nvPr>
        </p:nvSpPr>
        <p:spPr>
          <a:xfrm>
            <a:off x="395536" y="5301208"/>
            <a:ext cx="6912768" cy="1324782"/>
          </a:xfrm>
        </p:spPr>
        <p:txBody>
          <a:bodyPr>
            <a:noAutofit/>
          </a:bodyPr>
          <a:lstStyle/>
          <a:p>
            <a:pPr algn="just"/>
            <a:r>
              <a:rPr lang="pl-PL" sz="1800" dirty="0" smtClean="0"/>
              <a:t>Celem spotkania było uświadomienie młodzieży jak ważną rolę </a:t>
            </a:r>
            <a:br>
              <a:rPr lang="pl-PL" sz="1800" dirty="0" smtClean="0"/>
            </a:br>
            <a:r>
              <a:rPr lang="pl-PL" sz="1800" dirty="0" smtClean="0"/>
              <a:t>w ich życiu odgrywają zainteresowania, pasje, dlaczego warto dążyć do osiągnięcia wyznaczonego celu. Uczniowie w rozmowie </a:t>
            </a:r>
            <a:br>
              <a:rPr lang="pl-PL" sz="1800" dirty="0" smtClean="0"/>
            </a:br>
            <a:r>
              <a:rPr lang="pl-PL" sz="1800" dirty="0" smtClean="0"/>
              <a:t>z doradcą, zastanawiali się, co  dla nich oznacza sukces i czy warto wykorzystywać swoje zainteresowania, aby go osiągnąć.</a:t>
            </a:r>
            <a:endParaRPr lang="pl-PL" sz="1800" dirty="0"/>
          </a:p>
        </p:txBody>
      </p:sp>
      <p:pic>
        <p:nvPicPr>
          <p:cNvPr id="7" name="Symbol zastępczy obrazu 6" descr="DSC05798.JPG"/>
          <p:cNvPicPr>
            <a:picLocks noGrp="1" noChangeAspect="1"/>
          </p:cNvPicPr>
          <p:nvPr>
            <p:ph type="pic" idx="1"/>
          </p:nvPr>
        </p:nvPicPr>
        <p:blipFill>
          <a:blip r:embed="rId2" cstate="print"/>
          <a:srcRect l="3977" r="3977"/>
          <a:stretch>
            <a:fillRect/>
          </a:stretch>
        </p:blipFill>
        <p:spPr>
          <a:xfrm>
            <a:off x="2987824" y="188640"/>
            <a:ext cx="5834608" cy="4243351"/>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obrazu 5" descr="Nowy obraz (3).png"/>
          <p:cNvPicPr>
            <a:picLocks noGrp="1" noChangeAspect="1"/>
          </p:cNvPicPr>
          <p:nvPr>
            <p:ph type="pic" idx="1"/>
          </p:nvPr>
        </p:nvPicPr>
        <p:blipFill>
          <a:blip r:embed="rId2" cstate="print"/>
          <a:srcRect l="3893" r="3893"/>
          <a:stretch>
            <a:fillRect/>
          </a:stretch>
        </p:blipFill>
        <p:spPr>
          <a:xfrm>
            <a:off x="2555776" y="188640"/>
            <a:ext cx="6120680" cy="4451403"/>
          </a:xfrm>
        </p:spPr>
      </p:pic>
      <p:sp>
        <p:nvSpPr>
          <p:cNvPr id="2" name="Tytuł 1"/>
          <p:cNvSpPr>
            <a:spLocks noGrp="1"/>
          </p:cNvSpPr>
          <p:nvPr>
            <p:ph type="title"/>
          </p:nvPr>
        </p:nvSpPr>
        <p:spPr/>
        <p:txBody>
          <a:bodyPr>
            <a:normAutofit/>
          </a:bodyPr>
          <a:lstStyle/>
          <a:p>
            <a:r>
              <a:rPr lang="pl-PL" sz="2100" dirty="0" smtClean="0"/>
              <a:t>Warsztaty plastyczne</a:t>
            </a:r>
            <a:endParaRPr lang="pl-PL" sz="2100" dirty="0"/>
          </a:p>
        </p:txBody>
      </p:sp>
      <p:sp>
        <p:nvSpPr>
          <p:cNvPr id="5" name="Symbol zastępczy tekstu 4"/>
          <p:cNvSpPr>
            <a:spLocks noGrp="1"/>
          </p:cNvSpPr>
          <p:nvPr>
            <p:ph type="body" sz="half" idx="2"/>
          </p:nvPr>
        </p:nvSpPr>
        <p:spPr>
          <a:xfrm>
            <a:off x="381000" y="5533218"/>
            <a:ext cx="6351240" cy="768350"/>
          </a:xfrm>
        </p:spPr>
        <p:txBody>
          <a:bodyPr>
            <a:noAutofit/>
          </a:bodyPr>
          <a:lstStyle/>
          <a:p>
            <a:pPr algn="just"/>
            <a:r>
              <a:rPr lang="pl-PL" sz="1800" dirty="0" smtClean="0"/>
              <a:t>Uczniowie uczestniczyli także w warsztatach plastycznych związanych z rynkiem pracy. Młodzież za pomocą dowolnej techniki plastycznej (rysunek, wydzieranka, kolaż) przedstawiała temat: </a:t>
            </a:r>
            <a:r>
              <a:rPr lang="pl-PL" sz="1800" b="1" dirty="0" smtClean="0"/>
              <a:t>„Kim chcę zostać w przyszłości?” </a:t>
            </a:r>
          </a:p>
          <a:p>
            <a:pPr algn="just"/>
            <a:endParaRPr lang="pl-PL" sz="18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normAutofit fontScale="90000"/>
          </a:bodyPr>
          <a:lstStyle/>
          <a:p>
            <a:r>
              <a:rPr lang="pl-PL" b="1" dirty="0" smtClean="0"/>
              <a:t>22 xi 2014  </a:t>
            </a:r>
            <a:r>
              <a:rPr lang="pl-PL" dirty="0" smtClean="0"/>
              <a:t/>
            </a:r>
            <a:br>
              <a:rPr lang="pl-PL" dirty="0" smtClean="0"/>
            </a:br>
            <a:endParaRPr lang="pl-PL"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sp>
        <p:nvSpPr>
          <p:cNvPr id="4" name="Symbol zastępczy zawartości 3"/>
          <p:cNvSpPr>
            <a:spLocks noGrp="1"/>
          </p:cNvSpPr>
          <p:nvPr>
            <p:ph sz="half" idx="1"/>
          </p:nvPr>
        </p:nvSpPr>
        <p:spPr>
          <a:xfrm>
            <a:off x="251520" y="609600"/>
            <a:ext cx="8663880" cy="4800600"/>
          </a:xfrm>
        </p:spPr>
        <p:txBody>
          <a:bodyPr>
            <a:normAutofit/>
          </a:bodyPr>
          <a:lstStyle/>
          <a:p>
            <a:pPr algn="ctr">
              <a:buNone/>
            </a:pPr>
            <a:r>
              <a:rPr lang="pl-PL" sz="3600" dirty="0" smtClean="0"/>
              <a:t>N</a:t>
            </a:r>
            <a:r>
              <a:rPr lang="pl-PL" dirty="0" smtClean="0"/>
              <a:t>asza szkoła po raz kolejny włączyła się </a:t>
            </a:r>
            <a:br>
              <a:rPr lang="pl-PL" dirty="0" smtClean="0"/>
            </a:br>
            <a:r>
              <a:rPr lang="pl-PL" dirty="0" smtClean="0"/>
              <a:t>w działania Ogólnopolskiego Tygodnia Planowania Kariery Zawodowej przeprowadzanego w tym roku pod hasłem:                                   </a:t>
            </a:r>
            <a:r>
              <a:rPr lang="pl-PL" b="1" dirty="0" smtClean="0">
                <a:effectLst>
                  <a:outerShdw blurRad="38100" dist="38100" dir="2700000" algn="tl">
                    <a:srgbClr val="000000">
                      <a:alpha val="43137"/>
                    </a:srgbClr>
                  </a:outerShdw>
                </a:effectLst>
              </a:rPr>
              <a:t>„Jak zaprzyjaźnić się z rynkiem pracy?”.</a:t>
            </a:r>
            <a:r>
              <a:rPr lang="pl-PL" dirty="0" smtClean="0"/>
              <a:t/>
            </a:r>
            <a:br>
              <a:rPr lang="pl-PL" dirty="0" smtClean="0"/>
            </a:br>
            <a:r>
              <a:rPr lang="pl-PL" dirty="0" smtClean="0"/>
              <a:t>Ogólnopolski Tydzień Planowania Kariery objęty jest patronatem Ministerstwa Edukacji Narodowej i Ministerstwa Pracy i Polityki Społecznej. </a:t>
            </a:r>
            <a:endParaRPr lang="pl-PL"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95536" y="4437112"/>
            <a:ext cx="6207224" cy="790904"/>
          </a:xfrm>
        </p:spPr>
        <p:txBody>
          <a:bodyPr>
            <a:noAutofit/>
          </a:bodyPr>
          <a:lstStyle/>
          <a:p>
            <a:r>
              <a:rPr lang="pl-PL" sz="2100" dirty="0" smtClean="0"/>
              <a:t>spotkanie z przedstawicielami Zakładu Ubezpieczeń Społecznych w Szczecinie </a:t>
            </a:r>
            <a:endParaRPr lang="pl-PL" sz="2100" dirty="0"/>
          </a:p>
        </p:txBody>
      </p:sp>
      <p:sp>
        <p:nvSpPr>
          <p:cNvPr id="5" name="Symbol zastępczy tekstu 4"/>
          <p:cNvSpPr>
            <a:spLocks noGrp="1"/>
          </p:cNvSpPr>
          <p:nvPr>
            <p:ph type="body" sz="half" idx="2"/>
          </p:nvPr>
        </p:nvSpPr>
        <p:spPr>
          <a:xfrm>
            <a:off x="395536" y="5217802"/>
            <a:ext cx="7344816" cy="1640198"/>
          </a:xfrm>
        </p:spPr>
        <p:txBody>
          <a:bodyPr>
            <a:noAutofit/>
          </a:bodyPr>
          <a:lstStyle/>
          <a:p>
            <a:pPr algn="just"/>
            <a:r>
              <a:rPr lang="pl-PL" sz="1800" dirty="0" smtClean="0"/>
              <a:t>Uczniowie dowiedzieli się m.in. czym są ubezpieczenia społeczne, jaką rolę odgrywają w naszym życiu i dlaczego są takie ważne </a:t>
            </a:r>
            <a:br>
              <a:rPr lang="pl-PL" sz="1800" dirty="0" smtClean="0"/>
            </a:br>
            <a:r>
              <a:rPr lang="pl-PL" sz="1800" dirty="0" smtClean="0"/>
              <a:t>w kontekście przyszłej emerytury. Została również omówiona struktura organizacyjna ZUS, ubezpieczenia obowiązkowe, dobrowolne oraz zasady rozliczania składek na ubezpieczenia społeczne</a:t>
            </a:r>
          </a:p>
          <a:p>
            <a:endParaRPr lang="pl-PL" sz="1800" dirty="0"/>
          </a:p>
        </p:txBody>
      </p:sp>
      <p:pic>
        <p:nvPicPr>
          <p:cNvPr id="8" name="Symbol zastępczy obrazu 7" descr="DSC05891.JPG"/>
          <p:cNvPicPr>
            <a:picLocks noGrp="1" noChangeAspect="1"/>
          </p:cNvPicPr>
          <p:nvPr>
            <p:ph type="pic" idx="1"/>
          </p:nvPr>
        </p:nvPicPr>
        <p:blipFill>
          <a:blip r:embed="rId3" cstate="print"/>
          <a:srcRect l="3977" r="3977"/>
          <a:stretch>
            <a:fillRect/>
          </a:stretch>
        </p:blipFill>
        <p:spPr>
          <a:xfrm>
            <a:off x="2699792" y="188641"/>
            <a:ext cx="5832648" cy="4241926"/>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obrazu 5" descr="Nowy obraz (4).png"/>
          <p:cNvPicPr>
            <a:picLocks noGrp="1" noChangeAspect="1"/>
          </p:cNvPicPr>
          <p:nvPr>
            <p:ph type="pic" idx="1"/>
          </p:nvPr>
        </p:nvPicPr>
        <p:blipFill>
          <a:blip r:embed="rId3" cstate="print"/>
          <a:stretch>
            <a:fillRect/>
          </a:stretch>
        </p:blipFill>
        <p:spPr>
          <a:xfrm>
            <a:off x="1881250" y="404664"/>
            <a:ext cx="6653150" cy="4458803"/>
          </a:xfrm>
        </p:spPr>
      </p:pic>
      <p:sp>
        <p:nvSpPr>
          <p:cNvPr id="5" name="Symbol zastępczy tekstu 4"/>
          <p:cNvSpPr>
            <a:spLocks noGrp="1"/>
          </p:cNvSpPr>
          <p:nvPr>
            <p:ph type="body" sz="half" idx="2"/>
          </p:nvPr>
        </p:nvSpPr>
        <p:spPr>
          <a:xfrm>
            <a:off x="395536" y="5217802"/>
            <a:ext cx="6552728" cy="1640198"/>
          </a:xfrm>
        </p:spPr>
        <p:txBody>
          <a:bodyPr>
            <a:noAutofit/>
          </a:bodyPr>
          <a:lstStyle/>
          <a:p>
            <a:pPr algn="just"/>
            <a:r>
              <a:rPr lang="pl-PL" sz="1800" dirty="0" smtClean="0"/>
              <a:t>Uczniowie dowiedzieli się w jaki sposób i z jakimi dokumentami oraz formularzami należy zgłaszać się do </a:t>
            </a:r>
            <a:br>
              <a:rPr lang="pl-PL" sz="1800" dirty="0" smtClean="0"/>
            </a:br>
            <a:r>
              <a:rPr lang="pl-PL" sz="1800" dirty="0" smtClean="0"/>
              <a:t>ZUS w roli przedsiębiorcy, jak zgłosić pracowników czy rozliczyć środki korzystając z e-urzędu - Platformy Usług Elektronicznych. </a:t>
            </a:r>
            <a:endParaRPr lang="pl-PL" sz="18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obrazu 5" descr="Nowy obraz (6).png"/>
          <p:cNvPicPr>
            <a:picLocks noGrp="1" noChangeAspect="1"/>
          </p:cNvPicPr>
          <p:nvPr>
            <p:ph type="pic" idx="1"/>
          </p:nvPr>
        </p:nvPicPr>
        <p:blipFill>
          <a:blip r:embed="rId2" cstate="print"/>
          <a:srcRect l="3853" r="3853"/>
          <a:stretch>
            <a:fillRect/>
          </a:stretch>
        </p:blipFill>
        <p:spPr>
          <a:xfrm>
            <a:off x="2699792" y="332655"/>
            <a:ext cx="6192688" cy="4503773"/>
          </a:xfrm>
        </p:spPr>
      </p:pic>
      <p:sp>
        <p:nvSpPr>
          <p:cNvPr id="2" name="Tytuł 1"/>
          <p:cNvSpPr>
            <a:spLocks noGrp="1"/>
          </p:cNvSpPr>
          <p:nvPr>
            <p:ph type="title"/>
          </p:nvPr>
        </p:nvSpPr>
        <p:spPr>
          <a:xfrm>
            <a:off x="395536" y="4869160"/>
            <a:ext cx="6135216" cy="522288"/>
          </a:xfrm>
        </p:spPr>
        <p:txBody>
          <a:bodyPr>
            <a:normAutofit fontScale="90000"/>
          </a:bodyPr>
          <a:lstStyle/>
          <a:p>
            <a:r>
              <a:rPr lang="pl-PL" sz="2100" dirty="0" smtClean="0"/>
              <a:t>warsztaty kulinarne  „KULINARIA NA RYNKU PRACY”</a:t>
            </a:r>
            <a:endParaRPr lang="pl-PL" sz="2100" dirty="0"/>
          </a:p>
        </p:txBody>
      </p:sp>
      <p:sp>
        <p:nvSpPr>
          <p:cNvPr id="5" name="Symbol zastępczy tekstu 4"/>
          <p:cNvSpPr>
            <a:spLocks noGrp="1"/>
          </p:cNvSpPr>
          <p:nvPr>
            <p:ph type="body" sz="half" idx="2"/>
          </p:nvPr>
        </p:nvSpPr>
        <p:spPr>
          <a:xfrm>
            <a:off x="395536" y="5373216"/>
            <a:ext cx="6624736" cy="1136142"/>
          </a:xfrm>
        </p:spPr>
        <p:txBody>
          <a:bodyPr>
            <a:noAutofit/>
          </a:bodyPr>
          <a:lstStyle/>
          <a:p>
            <a:pPr algn="just"/>
            <a:r>
              <a:rPr lang="pl-PL" sz="1800" dirty="0" smtClean="0"/>
              <a:t>Uczniowie kl. II kształcący się w zawodzie technik żywienia </a:t>
            </a:r>
            <a:br>
              <a:rPr lang="pl-PL" sz="1800" dirty="0" smtClean="0"/>
            </a:br>
            <a:r>
              <a:rPr lang="pl-PL" sz="1800" dirty="0" smtClean="0"/>
              <a:t>i usług gastronomicznych wzięli udział w warsztatach kulinarnych prowadzonych przez panią Ewę Fidos, właścicielkę firmy gastronomicznej, świadczącej usługi cateringowe oraz zajmującej się organizacją imprez okolicznościowych. </a:t>
            </a:r>
            <a:endParaRPr lang="pl-PL" sz="18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95536" y="4725144"/>
            <a:ext cx="6135216" cy="522288"/>
          </a:xfrm>
        </p:spPr>
        <p:txBody>
          <a:bodyPr>
            <a:normAutofit/>
          </a:bodyPr>
          <a:lstStyle/>
          <a:p>
            <a:r>
              <a:rPr lang="pl-PL" sz="2100" dirty="0" smtClean="0"/>
              <a:t>warsztaty kulinarne z panią </a:t>
            </a:r>
            <a:r>
              <a:rPr lang="pl-PL" sz="2100" dirty="0" err="1" smtClean="0"/>
              <a:t>ewą</a:t>
            </a:r>
            <a:r>
              <a:rPr lang="pl-PL" sz="2100" dirty="0" smtClean="0"/>
              <a:t> </a:t>
            </a:r>
            <a:r>
              <a:rPr lang="pl-PL" sz="2100" dirty="0" err="1" smtClean="0"/>
              <a:t>fidos</a:t>
            </a:r>
            <a:endParaRPr lang="pl-PL" sz="2100" dirty="0"/>
          </a:p>
        </p:txBody>
      </p:sp>
      <p:sp>
        <p:nvSpPr>
          <p:cNvPr id="5" name="Symbol zastępczy tekstu 4"/>
          <p:cNvSpPr>
            <a:spLocks noGrp="1"/>
          </p:cNvSpPr>
          <p:nvPr>
            <p:ph type="body" sz="half" idx="2"/>
          </p:nvPr>
        </p:nvSpPr>
        <p:spPr>
          <a:xfrm>
            <a:off x="395536" y="5373216"/>
            <a:ext cx="6120680" cy="1136142"/>
          </a:xfrm>
        </p:spPr>
        <p:txBody>
          <a:bodyPr>
            <a:noAutofit/>
          </a:bodyPr>
          <a:lstStyle/>
          <a:p>
            <a:pPr algn="just"/>
            <a:r>
              <a:rPr lang="pl-PL" sz="1800" dirty="0" smtClean="0"/>
              <a:t>Pani Ewa na wstępie warsztatów przybliżyła uczniom specyfikę pracy w swojej firmie oraz  podzieliła się doświadczeniem w zdobywaniu funduszy na założenie własnej działalności gospodarczej.   </a:t>
            </a:r>
            <a:endParaRPr lang="pl-PL" sz="1800" dirty="0"/>
          </a:p>
        </p:txBody>
      </p:sp>
      <p:pic>
        <p:nvPicPr>
          <p:cNvPr id="8" name="Symbol zastępczy obrazu 7" descr="DSC05930.JPG"/>
          <p:cNvPicPr>
            <a:picLocks noGrp="1" noChangeAspect="1"/>
          </p:cNvPicPr>
          <p:nvPr>
            <p:ph type="pic" idx="1"/>
          </p:nvPr>
        </p:nvPicPr>
        <p:blipFill>
          <a:blip r:embed="rId3" cstate="print"/>
          <a:srcRect l="3977" r="3977"/>
          <a:stretch>
            <a:fillRect/>
          </a:stretch>
        </p:blipFill>
        <p:spPr>
          <a:xfrm>
            <a:off x="2987824" y="260648"/>
            <a:ext cx="5868652" cy="4268111"/>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obrazu 5" descr="Nowy obraz (6).png"/>
          <p:cNvPicPr>
            <a:picLocks noGrp="1" noChangeAspect="1"/>
          </p:cNvPicPr>
          <p:nvPr>
            <p:ph type="pic" idx="1"/>
          </p:nvPr>
        </p:nvPicPr>
        <p:blipFill>
          <a:blip r:embed="rId2" cstate="print"/>
          <a:stretch>
            <a:fillRect/>
          </a:stretch>
        </p:blipFill>
        <p:spPr>
          <a:xfrm>
            <a:off x="2051720" y="520435"/>
            <a:ext cx="6696744" cy="4495077"/>
          </a:xfrm>
        </p:spPr>
      </p:pic>
      <p:sp>
        <p:nvSpPr>
          <p:cNvPr id="5" name="Symbol zastępczy tekstu 4"/>
          <p:cNvSpPr>
            <a:spLocks noGrp="1"/>
          </p:cNvSpPr>
          <p:nvPr>
            <p:ph type="body" sz="half" idx="2"/>
          </p:nvPr>
        </p:nvSpPr>
        <p:spPr>
          <a:xfrm>
            <a:off x="395536" y="5373216"/>
            <a:ext cx="6120680" cy="1136142"/>
          </a:xfrm>
        </p:spPr>
        <p:txBody>
          <a:bodyPr>
            <a:noAutofit/>
          </a:bodyPr>
          <a:lstStyle/>
          <a:p>
            <a:pPr algn="just"/>
            <a:r>
              <a:rPr lang="pl-PL" sz="1800" dirty="0" smtClean="0"/>
              <a:t>Uczniowie podczas warsztatów pod czujnym okiem pani Ewy sporządzili masę cukrową w stylu angielskim do dekoracji tortów oraz poznali różne sposoby dekorowania wypieków masą cukrową.  </a:t>
            </a:r>
            <a:endParaRPr lang="pl-PL" sz="18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obrazu 5" descr="Nowy obraz (6).png"/>
          <p:cNvPicPr>
            <a:picLocks noGrp="1" noChangeAspect="1"/>
          </p:cNvPicPr>
          <p:nvPr>
            <p:ph type="pic" idx="1"/>
          </p:nvPr>
        </p:nvPicPr>
        <p:blipFill>
          <a:blip r:embed="rId2" cstate="print"/>
          <a:stretch>
            <a:fillRect/>
          </a:stretch>
        </p:blipFill>
        <p:spPr>
          <a:xfrm>
            <a:off x="1694620" y="260648"/>
            <a:ext cx="6909828" cy="4638104"/>
          </a:xfrm>
        </p:spPr>
      </p:pic>
      <p:sp>
        <p:nvSpPr>
          <p:cNvPr id="5" name="Symbol zastępczy tekstu 4"/>
          <p:cNvSpPr>
            <a:spLocks noGrp="1"/>
          </p:cNvSpPr>
          <p:nvPr>
            <p:ph type="body" sz="half" idx="2"/>
          </p:nvPr>
        </p:nvSpPr>
        <p:spPr>
          <a:xfrm>
            <a:off x="395536" y="5373216"/>
            <a:ext cx="6552728" cy="1136142"/>
          </a:xfrm>
        </p:spPr>
        <p:txBody>
          <a:bodyPr>
            <a:noAutofit/>
          </a:bodyPr>
          <a:lstStyle/>
          <a:p>
            <a:pPr algn="just"/>
            <a:r>
              <a:rPr lang="pl-PL" sz="1800" dirty="0" smtClean="0"/>
              <a:t>Warsztaty były dla uczniów wielką kulinarną przygodą, podczas której powstały cztery przepiękne torty, udekorowane z ogromną pomysłowością i kreatywnością uczniów Pani Ewa zdradziła również uczniom jak upiec tort dla alergika na mleku sojowym lub kozim.</a:t>
            </a:r>
            <a:endParaRPr lang="pl-PL" sz="18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obrazu 5" descr="Nowy obraz (6).png"/>
          <p:cNvPicPr>
            <a:picLocks noGrp="1" noChangeAspect="1"/>
          </p:cNvPicPr>
          <p:nvPr>
            <p:ph type="pic" idx="1"/>
          </p:nvPr>
        </p:nvPicPr>
        <p:blipFill>
          <a:blip r:embed="rId3" cstate="print"/>
          <a:stretch>
            <a:fillRect/>
          </a:stretch>
        </p:blipFill>
        <p:spPr>
          <a:xfrm>
            <a:off x="2267744" y="263296"/>
            <a:ext cx="6257601" cy="4204109"/>
          </a:xfrm>
        </p:spPr>
      </p:pic>
      <p:sp>
        <p:nvSpPr>
          <p:cNvPr id="2" name="Tytuł 1"/>
          <p:cNvSpPr>
            <a:spLocks noGrp="1"/>
          </p:cNvSpPr>
          <p:nvPr>
            <p:ph type="title"/>
          </p:nvPr>
        </p:nvSpPr>
        <p:spPr>
          <a:xfrm>
            <a:off x="395536" y="4581128"/>
            <a:ext cx="6135216" cy="522288"/>
          </a:xfrm>
        </p:spPr>
        <p:txBody>
          <a:bodyPr>
            <a:normAutofit/>
          </a:bodyPr>
          <a:lstStyle/>
          <a:p>
            <a:r>
              <a:rPr lang="pl-PL" sz="2100" dirty="0" smtClean="0"/>
              <a:t>degustacja</a:t>
            </a:r>
            <a:endParaRPr lang="pl-PL" sz="2100" dirty="0"/>
          </a:p>
        </p:txBody>
      </p:sp>
      <p:sp>
        <p:nvSpPr>
          <p:cNvPr id="5" name="Symbol zastępczy tekstu 4"/>
          <p:cNvSpPr>
            <a:spLocks noGrp="1"/>
          </p:cNvSpPr>
          <p:nvPr>
            <p:ph type="body" sz="half" idx="2"/>
          </p:nvPr>
        </p:nvSpPr>
        <p:spPr>
          <a:xfrm>
            <a:off x="395536" y="5085184"/>
            <a:ext cx="8064896" cy="1136142"/>
          </a:xfrm>
        </p:spPr>
        <p:txBody>
          <a:bodyPr>
            <a:noAutofit/>
          </a:bodyPr>
          <a:lstStyle/>
          <a:p>
            <a:pPr algn="just"/>
            <a:r>
              <a:rPr lang="pl-PL" sz="1800" dirty="0" smtClean="0"/>
              <a:t>Uczniowie zaprosili  kadrę kierowniczą szkoły oraz nauczycieli na degustacje tortów. Wypieków spróbowali także zaproszeni w tym dniu goście, pan Karol Jagielski i  pani Agata </a:t>
            </a:r>
            <a:r>
              <a:rPr lang="pl-PL" sz="1800" dirty="0" err="1" smtClean="0"/>
              <a:t>Poreczewska-Tylka</a:t>
            </a:r>
            <a:r>
              <a:rPr lang="pl-PL" sz="1800" dirty="0" smtClean="0"/>
              <a:t>, którzy prowadzili zajęcia w ramach współpracy z ZUS  w Szczecinie. </a:t>
            </a:r>
          </a:p>
          <a:p>
            <a:pPr algn="just"/>
            <a:r>
              <a:rPr lang="pl-PL" sz="1800" dirty="0" smtClean="0"/>
              <a:t>Po degustacji pani Ewa i uczniowie otrzymali ogromne słowa uznania                                 za wykonanie tak pysznych tortów. </a:t>
            </a:r>
            <a:endParaRPr lang="pl-PL" sz="18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normAutofit fontScale="90000"/>
          </a:bodyPr>
          <a:lstStyle/>
          <a:p>
            <a:r>
              <a:rPr lang="pl-PL" b="1" dirty="0" smtClean="0"/>
              <a:t>23 xi 2014  </a:t>
            </a:r>
            <a:r>
              <a:rPr lang="pl-PL" dirty="0" smtClean="0"/>
              <a:t/>
            </a:r>
            <a:br>
              <a:rPr lang="pl-PL" dirty="0" smtClean="0"/>
            </a:br>
            <a:endParaRPr lang="pl-PL"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obrazu 4" descr="Nowy obraz (11).png"/>
          <p:cNvPicPr>
            <a:picLocks noGrp="1" noChangeAspect="1"/>
          </p:cNvPicPr>
          <p:nvPr>
            <p:ph type="pic" idx="1"/>
          </p:nvPr>
        </p:nvPicPr>
        <p:blipFill>
          <a:blip r:embed="rId2" cstate="print"/>
          <a:srcRect l="3853" r="3853"/>
          <a:stretch>
            <a:fillRect/>
          </a:stretch>
        </p:blipFill>
        <p:spPr>
          <a:xfrm>
            <a:off x="2843808" y="240361"/>
            <a:ext cx="5832648" cy="4241925"/>
          </a:xfrm>
        </p:spPr>
      </p:pic>
      <p:sp>
        <p:nvSpPr>
          <p:cNvPr id="3" name="Tytuł 2"/>
          <p:cNvSpPr>
            <a:spLocks noGrp="1"/>
          </p:cNvSpPr>
          <p:nvPr>
            <p:ph type="title"/>
          </p:nvPr>
        </p:nvSpPr>
        <p:spPr>
          <a:xfrm>
            <a:off x="395536" y="4653136"/>
            <a:ext cx="5867400" cy="522288"/>
          </a:xfrm>
        </p:spPr>
        <p:txBody>
          <a:bodyPr>
            <a:noAutofit/>
          </a:bodyPr>
          <a:lstStyle/>
          <a:p>
            <a:r>
              <a:rPr lang="pl-PL" sz="2100" dirty="0" smtClean="0"/>
              <a:t>Spotkanie z doradcą zawodowym                 panią Małgorzatą Rąpałą – Zygmunt</a:t>
            </a:r>
            <a:endParaRPr lang="pl-PL" sz="2100" dirty="0"/>
          </a:p>
        </p:txBody>
      </p:sp>
      <p:sp>
        <p:nvSpPr>
          <p:cNvPr id="4" name="Symbol zastępczy tekstu 3"/>
          <p:cNvSpPr>
            <a:spLocks noGrp="1"/>
          </p:cNvSpPr>
          <p:nvPr>
            <p:ph type="body" sz="half" idx="2"/>
          </p:nvPr>
        </p:nvSpPr>
        <p:spPr>
          <a:xfrm>
            <a:off x="395536" y="5373216"/>
            <a:ext cx="8136904" cy="768350"/>
          </a:xfrm>
        </p:spPr>
        <p:txBody>
          <a:bodyPr>
            <a:noAutofit/>
          </a:bodyPr>
          <a:lstStyle/>
          <a:p>
            <a:pPr algn="just"/>
            <a:r>
              <a:rPr lang="pl-PL" sz="1800" dirty="0" smtClean="0"/>
              <a:t>Pani Małgorzata przedstawiła młodzieży z kl. IV TI i III b LO aktualny stan bezrobocia w Polsce oraz zapoznała uczniów z aktywnymi metodami poszukiwania pracy. Podczas spotkania młodzież dowiedziała się, które zawody są deficytowe,                   a które  nadwyżkowe.  Na koniec spotkania młodzież rozwiązywała test Hollanda, określający ich predyspozycje zawodowe. </a:t>
            </a:r>
            <a:endParaRPr lang="pl-PL" sz="18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obrazu 4" descr="Nowy obraz (11).png"/>
          <p:cNvPicPr>
            <a:picLocks noGrp="1" noChangeAspect="1"/>
          </p:cNvPicPr>
          <p:nvPr>
            <p:ph type="pic" idx="1"/>
          </p:nvPr>
        </p:nvPicPr>
        <p:blipFill>
          <a:blip r:embed="rId2" cstate="print"/>
          <a:stretch>
            <a:fillRect/>
          </a:stretch>
        </p:blipFill>
        <p:spPr>
          <a:xfrm>
            <a:off x="2483768" y="260648"/>
            <a:ext cx="6050632" cy="4061384"/>
          </a:xfrm>
        </p:spPr>
      </p:pic>
      <p:sp>
        <p:nvSpPr>
          <p:cNvPr id="3" name="Tytuł 2"/>
          <p:cNvSpPr>
            <a:spLocks noGrp="1"/>
          </p:cNvSpPr>
          <p:nvPr>
            <p:ph type="title"/>
          </p:nvPr>
        </p:nvSpPr>
        <p:spPr>
          <a:xfrm>
            <a:off x="395536" y="4509120"/>
            <a:ext cx="6552728" cy="522288"/>
          </a:xfrm>
        </p:spPr>
        <p:txBody>
          <a:bodyPr>
            <a:noAutofit/>
          </a:bodyPr>
          <a:lstStyle/>
          <a:p>
            <a:r>
              <a:rPr lang="pl-PL" sz="2100" dirty="0" smtClean="0"/>
              <a:t>Spotkanie z panią Alicją Budnik </a:t>
            </a:r>
            <a:br>
              <a:rPr lang="pl-PL" sz="2100" dirty="0" smtClean="0"/>
            </a:br>
            <a:r>
              <a:rPr lang="pl-PL" sz="2100" dirty="0" smtClean="0"/>
              <a:t>właścicielką salonu fryzjerskiego W CHOJNIE</a:t>
            </a:r>
            <a:endParaRPr lang="pl-PL" sz="2100" dirty="0"/>
          </a:p>
        </p:txBody>
      </p:sp>
      <p:sp>
        <p:nvSpPr>
          <p:cNvPr id="4" name="Symbol zastępczy tekstu 3"/>
          <p:cNvSpPr>
            <a:spLocks noGrp="1"/>
          </p:cNvSpPr>
          <p:nvPr>
            <p:ph type="body" sz="half" idx="2"/>
          </p:nvPr>
        </p:nvSpPr>
        <p:spPr>
          <a:xfrm>
            <a:off x="395536" y="5229200"/>
            <a:ext cx="7344816" cy="768350"/>
          </a:xfrm>
        </p:spPr>
        <p:txBody>
          <a:bodyPr>
            <a:noAutofit/>
          </a:bodyPr>
          <a:lstStyle/>
          <a:p>
            <a:pPr algn="just"/>
            <a:r>
              <a:rPr lang="pl-PL" sz="1800" dirty="0" smtClean="0"/>
              <a:t>W zakładzie pani Alicji odbywają praktyki uczniowie z naszej szkoły, kształcący się w zawodzie fryzjer. Pani Budnik opowiedziała uczniom                        o swojej przygodzie z fryzjerstwem i jak w tak młodym wieku została właścicielką salonu fryzjerskiego. Przekazała również młodzieży czego pracodawca oczekuje od uczniów jako przyszłych pracowników.</a:t>
            </a:r>
            <a:endParaRPr lang="pl-PL" sz="18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sp>
        <p:nvSpPr>
          <p:cNvPr id="4" name="Symbol zastępczy zawartości 3"/>
          <p:cNvSpPr>
            <a:spLocks noGrp="1"/>
          </p:cNvSpPr>
          <p:nvPr>
            <p:ph sz="half" idx="1"/>
          </p:nvPr>
        </p:nvSpPr>
        <p:spPr>
          <a:xfrm>
            <a:off x="251520" y="1412776"/>
            <a:ext cx="8663880" cy="2675384"/>
          </a:xfrm>
        </p:spPr>
        <p:txBody>
          <a:bodyPr>
            <a:normAutofit/>
          </a:bodyPr>
          <a:lstStyle/>
          <a:p>
            <a:pPr algn="ctr">
              <a:buNone/>
            </a:pPr>
            <a:r>
              <a:rPr lang="pl-PL" sz="3600" dirty="0" smtClean="0"/>
              <a:t>G</a:t>
            </a:r>
            <a:r>
              <a:rPr lang="pl-PL" dirty="0" smtClean="0"/>
              <a:t>łównym celem Tygodnia Planowania Kariery było  przedstawienie uczniom różnych ścieżek kariery oraz zachęcenie ich do jak najwcześniejszego planowania swojej przyszłości zawodowej.                         </a:t>
            </a:r>
          </a:p>
          <a:p>
            <a:endParaRPr lang="pl-PL"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obrazu 4" descr="Nowy obraz (11).png"/>
          <p:cNvPicPr>
            <a:picLocks noGrp="1" noChangeAspect="1"/>
          </p:cNvPicPr>
          <p:nvPr>
            <p:ph type="pic" idx="1"/>
          </p:nvPr>
        </p:nvPicPr>
        <p:blipFill>
          <a:blip r:embed="rId2" cstate="print"/>
          <a:stretch>
            <a:fillRect/>
          </a:stretch>
        </p:blipFill>
        <p:spPr>
          <a:xfrm>
            <a:off x="2915816" y="188640"/>
            <a:ext cx="5913008" cy="3969007"/>
          </a:xfrm>
        </p:spPr>
      </p:pic>
      <p:sp>
        <p:nvSpPr>
          <p:cNvPr id="3" name="Tytuł 2"/>
          <p:cNvSpPr>
            <a:spLocks noGrp="1"/>
          </p:cNvSpPr>
          <p:nvPr>
            <p:ph type="title"/>
          </p:nvPr>
        </p:nvSpPr>
        <p:spPr>
          <a:xfrm>
            <a:off x="395536" y="4509120"/>
            <a:ext cx="6336704" cy="522288"/>
          </a:xfrm>
        </p:spPr>
        <p:txBody>
          <a:bodyPr>
            <a:noAutofit/>
          </a:bodyPr>
          <a:lstStyle/>
          <a:p>
            <a:r>
              <a:rPr lang="pl-PL" sz="2100" dirty="0" smtClean="0"/>
              <a:t>Spotkanie z panią  Jolantą Zalewską, menadżerem restauracji „ Piastowska”</a:t>
            </a:r>
            <a:endParaRPr lang="pl-PL" sz="2100" dirty="0"/>
          </a:p>
        </p:txBody>
      </p:sp>
      <p:sp>
        <p:nvSpPr>
          <p:cNvPr id="4" name="Symbol zastępczy tekstu 3"/>
          <p:cNvSpPr>
            <a:spLocks noGrp="1"/>
          </p:cNvSpPr>
          <p:nvPr>
            <p:ph type="body" sz="half" idx="2"/>
          </p:nvPr>
        </p:nvSpPr>
        <p:spPr>
          <a:xfrm>
            <a:off x="395536" y="5157192"/>
            <a:ext cx="8280920" cy="768350"/>
          </a:xfrm>
        </p:spPr>
        <p:txBody>
          <a:bodyPr>
            <a:noAutofit/>
          </a:bodyPr>
          <a:lstStyle/>
          <a:p>
            <a:pPr algn="just"/>
            <a:r>
              <a:rPr lang="pl-PL" sz="1800" dirty="0" smtClean="0"/>
              <a:t>Uczestniczyli w nim uczniowie kl. III technikum hotelarskiego. Pani Jolanta </a:t>
            </a:r>
            <a:br>
              <a:rPr lang="pl-PL" sz="1800" dirty="0" smtClean="0"/>
            </a:br>
            <a:r>
              <a:rPr lang="pl-PL" sz="1800" dirty="0" smtClean="0"/>
              <a:t>w bardzo ciekawy sposób przybliżyła uczniom na czym polega jej praca, jakie cechy charakteru powinna posiadać osoba wykonująca ten zawód. Uczniowie mogli się zapoznać z przykładowymi dokumentami, które prowadzone są </a:t>
            </a:r>
            <a:br>
              <a:rPr lang="pl-PL" sz="1800" dirty="0" smtClean="0"/>
            </a:br>
            <a:r>
              <a:rPr lang="pl-PL" sz="1800" dirty="0" smtClean="0"/>
              <a:t>w restauracji Piastowska: System Analizy Zagrożeń i Krytycznych Punktów Kontroli (HACCP) oraz dzienną kartę rozliczeń  zamawianych produktów.</a:t>
            </a:r>
            <a:endParaRPr lang="pl-PL" sz="18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obrazu 4" descr="Nowy obraz (14).png"/>
          <p:cNvPicPr>
            <a:picLocks noGrp="1" noChangeAspect="1"/>
          </p:cNvPicPr>
          <p:nvPr>
            <p:ph type="pic" idx="1"/>
          </p:nvPr>
        </p:nvPicPr>
        <p:blipFill>
          <a:blip r:embed="rId2" cstate="print"/>
          <a:srcRect t="3943" b="3943"/>
          <a:stretch>
            <a:fillRect/>
          </a:stretch>
        </p:blipFill>
        <p:spPr>
          <a:xfrm>
            <a:off x="2987824" y="240361"/>
            <a:ext cx="5760640" cy="4189556"/>
          </a:xfrm>
        </p:spPr>
      </p:pic>
      <p:sp>
        <p:nvSpPr>
          <p:cNvPr id="3" name="Tytuł 2"/>
          <p:cNvSpPr>
            <a:spLocks noGrp="1"/>
          </p:cNvSpPr>
          <p:nvPr>
            <p:ph type="title"/>
          </p:nvPr>
        </p:nvSpPr>
        <p:spPr>
          <a:xfrm>
            <a:off x="323528" y="4437112"/>
            <a:ext cx="7503368" cy="1080120"/>
          </a:xfrm>
        </p:spPr>
        <p:txBody>
          <a:bodyPr>
            <a:noAutofit/>
          </a:bodyPr>
          <a:lstStyle/>
          <a:p>
            <a:r>
              <a:rPr lang="pl-PL" sz="2200" dirty="0" smtClean="0"/>
              <a:t/>
            </a:r>
            <a:br>
              <a:rPr lang="pl-PL" sz="2200" dirty="0" smtClean="0"/>
            </a:br>
            <a:r>
              <a:rPr lang="pl-PL" sz="2100" dirty="0" smtClean="0"/>
              <a:t>spotkanie  z Panem Jarosławem Przygodą</a:t>
            </a:r>
            <a:br>
              <a:rPr lang="pl-PL" sz="2100" dirty="0" smtClean="0"/>
            </a:br>
            <a:r>
              <a:rPr lang="pl-PL" sz="2100" dirty="0" smtClean="0"/>
              <a:t>właścicielem klubu bokserskiego „Garda” </a:t>
            </a:r>
            <a:br>
              <a:rPr lang="pl-PL" sz="2100" dirty="0" smtClean="0"/>
            </a:br>
            <a:endParaRPr lang="pl-PL" sz="2100" dirty="0"/>
          </a:p>
        </p:txBody>
      </p:sp>
      <p:sp>
        <p:nvSpPr>
          <p:cNvPr id="4" name="Symbol zastępczy tekstu 3"/>
          <p:cNvSpPr>
            <a:spLocks noGrp="1"/>
          </p:cNvSpPr>
          <p:nvPr>
            <p:ph type="body" sz="half" idx="2"/>
          </p:nvPr>
        </p:nvSpPr>
        <p:spPr>
          <a:xfrm>
            <a:off x="381000" y="5533218"/>
            <a:ext cx="7791400" cy="768350"/>
          </a:xfrm>
        </p:spPr>
        <p:txBody>
          <a:bodyPr>
            <a:noAutofit/>
          </a:bodyPr>
          <a:lstStyle/>
          <a:p>
            <a:pPr algn="just"/>
            <a:r>
              <a:rPr lang="pl-PL" sz="1800" dirty="0" smtClean="0"/>
              <a:t>Pan Przygoda obecnie zajmuje się trenowaniem młodych adeptów boksu. Dzięki ambicji, wytrwałości oraz mądrym ludziom, których spotkał na swej drodze zawdzięcza swój sukces. Trener przekonywał uczniów, że w życiu nic nie przychodzi samo. Na każdy sukces trzeba ciężko pracować.</a:t>
            </a:r>
            <a:endParaRPr lang="pl-PL" sz="18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obrazu 4" descr="Nowy obraz (14).png"/>
          <p:cNvPicPr>
            <a:picLocks noGrp="1" noChangeAspect="1"/>
          </p:cNvPicPr>
          <p:nvPr>
            <p:ph type="pic" idx="1"/>
          </p:nvPr>
        </p:nvPicPr>
        <p:blipFill>
          <a:blip r:embed="rId2" cstate="print"/>
          <a:stretch>
            <a:fillRect/>
          </a:stretch>
        </p:blipFill>
        <p:spPr>
          <a:xfrm>
            <a:off x="1403647" y="658718"/>
            <a:ext cx="7468615" cy="4210442"/>
          </a:xfrm>
        </p:spPr>
      </p:pic>
      <p:sp>
        <p:nvSpPr>
          <p:cNvPr id="4" name="Symbol zastępczy tekstu 3"/>
          <p:cNvSpPr>
            <a:spLocks noGrp="1"/>
          </p:cNvSpPr>
          <p:nvPr>
            <p:ph type="body" sz="half" idx="2"/>
          </p:nvPr>
        </p:nvSpPr>
        <p:spPr>
          <a:xfrm>
            <a:off x="323528" y="5229200"/>
            <a:ext cx="8640960" cy="1072368"/>
          </a:xfrm>
        </p:spPr>
        <p:txBody>
          <a:bodyPr>
            <a:noAutofit/>
          </a:bodyPr>
          <a:lstStyle/>
          <a:p>
            <a:pPr algn="just"/>
            <a:r>
              <a:rPr lang="pl-PL" sz="1700" dirty="0" smtClean="0"/>
              <a:t>Pan Jarosław zachęcał uczniów do aktywności fizycznej a szczególnie do trenowania boksu, który wymaga samodyscypliny, wytrwałości i myślenia czyli generalnie cech dobrego pracownika. Spotkanie cieszyło się dużą popularnością i po zakończeniu wielu uczniów pytało trenera o możliwość podjęcia treningu bokserskiego.</a:t>
            </a:r>
            <a:endParaRPr lang="pl-PL" sz="17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normAutofit fontScale="90000"/>
          </a:bodyPr>
          <a:lstStyle/>
          <a:p>
            <a:r>
              <a:rPr lang="pl-PL" b="1" dirty="0" smtClean="0"/>
              <a:t>24 xi 2014  </a:t>
            </a:r>
            <a:r>
              <a:rPr lang="pl-PL" dirty="0" smtClean="0"/>
              <a:t/>
            </a:r>
            <a:br>
              <a:rPr lang="pl-PL" dirty="0" smtClean="0"/>
            </a:br>
            <a:endParaRPr lang="pl-PL"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obrazu 4" descr="Nowy obraz (16).png"/>
          <p:cNvPicPr>
            <a:picLocks noGrp="1" noChangeAspect="1"/>
          </p:cNvPicPr>
          <p:nvPr>
            <p:ph type="pic" idx="1"/>
          </p:nvPr>
        </p:nvPicPr>
        <p:blipFill>
          <a:blip r:embed="rId2" cstate="print"/>
          <a:srcRect l="3523" r="3523"/>
          <a:stretch>
            <a:fillRect/>
          </a:stretch>
        </p:blipFill>
        <p:spPr>
          <a:xfrm>
            <a:off x="1670670" y="476672"/>
            <a:ext cx="6863731" cy="3960440"/>
          </a:xfrm>
        </p:spPr>
      </p:pic>
      <p:sp>
        <p:nvSpPr>
          <p:cNvPr id="3" name="Tytuł 2"/>
          <p:cNvSpPr>
            <a:spLocks noGrp="1"/>
          </p:cNvSpPr>
          <p:nvPr>
            <p:ph type="title"/>
          </p:nvPr>
        </p:nvSpPr>
        <p:spPr>
          <a:xfrm>
            <a:off x="395536" y="4509120"/>
            <a:ext cx="6351240" cy="862912"/>
          </a:xfrm>
        </p:spPr>
        <p:txBody>
          <a:bodyPr>
            <a:noAutofit/>
          </a:bodyPr>
          <a:lstStyle/>
          <a:p>
            <a:r>
              <a:rPr lang="pl-PL" sz="2100" dirty="0" smtClean="0"/>
              <a:t>Spotkanie z panem Piotrem kosem</a:t>
            </a:r>
            <a:br>
              <a:rPr lang="pl-PL" sz="2100" dirty="0" smtClean="0"/>
            </a:br>
            <a:r>
              <a:rPr lang="pl-PL" sz="2100" dirty="0" smtClean="0"/>
              <a:t>trenerem karate </a:t>
            </a:r>
            <a:r>
              <a:rPr lang="pl-PL" sz="2100" dirty="0" err="1" smtClean="0"/>
              <a:t>Kyokushin</a:t>
            </a:r>
            <a:r>
              <a:rPr lang="pl-PL" sz="2100" dirty="0" smtClean="0"/>
              <a:t> </a:t>
            </a:r>
            <a:endParaRPr lang="pl-PL" sz="2100" dirty="0"/>
          </a:p>
        </p:txBody>
      </p:sp>
      <p:sp>
        <p:nvSpPr>
          <p:cNvPr id="4" name="Symbol zastępczy tekstu 3"/>
          <p:cNvSpPr>
            <a:spLocks noGrp="1"/>
          </p:cNvSpPr>
          <p:nvPr>
            <p:ph type="body" sz="half" idx="2"/>
          </p:nvPr>
        </p:nvSpPr>
        <p:spPr>
          <a:xfrm>
            <a:off x="395536" y="5373216"/>
            <a:ext cx="7848872" cy="768350"/>
          </a:xfrm>
        </p:spPr>
        <p:txBody>
          <a:bodyPr>
            <a:noAutofit/>
          </a:bodyPr>
          <a:lstStyle/>
          <a:p>
            <a:pPr algn="just"/>
            <a:r>
              <a:rPr lang="pl-PL" sz="1800" dirty="0" smtClean="0"/>
              <a:t>Klasa I </a:t>
            </a:r>
            <a:r>
              <a:rPr lang="pl-PL" sz="1800" dirty="0" err="1" smtClean="0"/>
              <a:t>i</a:t>
            </a:r>
            <a:r>
              <a:rPr lang="pl-PL" sz="1800" dirty="0" smtClean="0"/>
              <a:t> III c o profilu społeczno – wojskowym  wysłuchała przebieg kariery zawodowej zaproszonego gościa oraz o jego zamiłowaniu do uprawiania sportu. Pan Piotr zachęcał uczniów do rozwijania swoich zainteresowań, do uprawiania sportu, do tego aby każdy w życiu miał jakiś cel i sukcesywnie dążył do jego realizacji. </a:t>
            </a:r>
            <a:endParaRPr lang="pl-PL" sz="18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a:xfrm>
            <a:off x="395536" y="4581128"/>
            <a:ext cx="6639272" cy="522288"/>
          </a:xfrm>
        </p:spPr>
        <p:txBody>
          <a:bodyPr>
            <a:noAutofit/>
          </a:bodyPr>
          <a:lstStyle/>
          <a:p>
            <a:r>
              <a:rPr lang="pl-PL" sz="2100" dirty="0" smtClean="0"/>
              <a:t>Spotkanie z panem Piotrem Sławińskim redaktorem naczelnym portalu internetowego Chojna24.pl</a:t>
            </a:r>
            <a:endParaRPr lang="pl-PL" sz="2100" dirty="0"/>
          </a:p>
        </p:txBody>
      </p:sp>
      <p:sp>
        <p:nvSpPr>
          <p:cNvPr id="4" name="Symbol zastępczy tekstu 3"/>
          <p:cNvSpPr>
            <a:spLocks noGrp="1"/>
          </p:cNvSpPr>
          <p:nvPr>
            <p:ph type="body" sz="half" idx="2"/>
          </p:nvPr>
        </p:nvSpPr>
        <p:spPr>
          <a:xfrm>
            <a:off x="395536" y="5445224"/>
            <a:ext cx="8136904" cy="768350"/>
          </a:xfrm>
        </p:spPr>
        <p:txBody>
          <a:bodyPr>
            <a:noAutofit/>
          </a:bodyPr>
          <a:lstStyle/>
          <a:p>
            <a:pPr algn="just"/>
            <a:r>
              <a:rPr lang="pl-PL" sz="1700" dirty="0" smtClean="0"/>
              <a:t>Na pytanie „jak w tak młodym wieku wejść z sukcesem na rynek pracy?” Pan Sławiński odpowiedział, że należy poszukiwać swojej drogi, nie bać się zmian </a:t>
            </a:r>
            <a:br>
              <a:rPr lang="pl-PL" sz="1700" dirty="0" smtClean="0"/>
            </a:br>
            <a:r>
              <a:rPr lang="pl-PL" sz="1700" dirty="0" smtClean="0"/>
              <a:t>i realizować swoje marzenia. Pan Paweł przybliżył uczniom zawód dziennikarza, wskazując na dominujące cechy, które powinna posiadać osoba wykonująca ten zawód. Młodzież zadawała wiele pytań na które pan Paweł cierpliwie odpowiadał.</a:t>
            </a:r>
          </a:p>
          <a:p>
            <a:endParaRPr lang="pl-PL" sz="1700" dirty="0"/>
          </a:p>
        </p:txBody>
      </p:sp>
      <p:pic>
        <p:nvPicPr>
          <p:cNvPr id="5" name="Symbol zastępczy obrazu 4" descr="Nowy obraz (14).png"/>
          <p:cNvPicPr>
            <a:picLocks noGrp="1" noChangeAspect="1"/>
          </p:cNvPicPr>
          <p:nvPr>
            <p:ph type="pic" idx="1"/>
          </p:nvPr>
        </p:nvPicPr>
        <p:blipFill>
          <a:blip r:embed="rId2" cstate="print"/>
          <a:stretch>
            <a:fillRect/>
          </a:stretch>
        </p:blipFill>
        <p:spPr>
          <a:xfrm>
            <a:off x="1475656" y="260648"/>
            <a:ext cx="7346776" cy="3692742"/>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95536" y="4509120"/>
            <a:ext cx="5867400" cy="720080"/>
          </a:xfrm>
        </p:spPr>
        <p:txBody>
          <a:bodyPr>
            <a:noAutofit/>
          </a:bodyPr>
          <a:lstStyle/>
          <a:p>
            <a:r>
              <a:rPr lang="pl-PL" sz="2100" dirty="0" smtClean="0"/>
              <a:t>zajęcia z doradcą zawodowym </a:t>
            </a:r>
            <a:br>
              <a:rPr lang="pl-PL" sz="2100" dirty="0" smtClean="0"/>
            </a:br>
            <a:r>
              <a:rPr lang="pl-PL" sz="2100" dirty="0" smtClean="0"/>
              <a:t>panią Dorotą szwiec</a:t>
            </a:r>
            <a:endParaRPr lang="pl-PL" sz="2100" dirty="0"/>
          </a:p>
        </p:txBody>
      </p:sp>
      <p:sp>
        <p:nvSpPr>
          <p:cNvPr id="5" name="Symbol zastępczy tekstu 4"/>
          <p:cNvSpPr>
            <a:spLocks noGrp="1"/>
          </p:cNvSpPr>
          <p:nvPr>
            <p:ph type="body" sz="half" idx="2"/>
          </p:nvPr>
        </p:nvSpPr>
        <p:spPr>
          <a:xfrm>
            <a:off x="395536" y="5301208"/>
            <a:ext cx="8280920" cy="1324782"/>
          </a:xfrm>
        </p:spPr>
        <p:txBody>
          <a:bodyPr>
            <a:noAutofit/>
          </a:bodyPr>
          <a:lstStyle/>
          <a:p>
            <a:pPr algn="just"/>
            <a:r>
              <a:rPr lang="pl-PL" sz="1750" dirty="0" smtClean="0"/>
              <a:t>Uczniowie z kl. III a LO   i III b LO pod kierunkiem  pani Doroty Szwiec, próbowali odpowiedzieć na pytanie </a:t>
            </a:r>
            <a:r>
              <a:rPr lang="pl-PL" sz="1750" i="1" dirty="0" smtClean="0"/>
              <a:t>Czym jest sukces w życiu człowieka</a:t>
            </a:r>
            <a:r>
              <a:rPr lang="pl-PL" sz="1750" dirty="0" smtClean="0"/>
              <a:t>? </a:t>
            </a:r>
            <a:br>
              <a:rPr lang="pl-PL" sz="1750" dirty="0" smtClean="0"/>
            </a:br>
            <a:r>
              <a:rPr lang="pl-PL" sz="1750" dirty="0" smtClean="0"/>
              <a:t>W czasie zajęć uczniowie próbowali sprecyzować czym jest sukces, co gwarantuje jego osiągnięcie. W części warsztatowej zadaniem uczniów było przedstawienie znaku graficznego, który odzwierciedlałby ich wymarzony sukces.</a:t>
            </a:r>
            <a:endParaRPr lang="pl-PL" sz="1750" dirty="0"/>
          </a:p>
        </p:txBody>
      </p:sp>
      <p:pic>
        <p:nvPicPr>
          <p:cNvPr id="8" name="Symbol zastępczy obrazu 7" descr="DSC05877.JPG"/>
          <p:cNvPicPr>
            <a:picLocks noGrp="1" noChangeAspect="1"/>
          </p:cNvPicPr>
          <p:nvPr>
            <p:ph type="pic" idx="1"/>
          </p:nvPr>
        </p:nvPicPr>
        <p:blipFill>
          <a:blip r:embed="rId2" cstate="print"/>
          <a:stretch>
            <a:fillRect/>
          </a:stretch>
        </p:blipFill>
        <p:spPr>
          <a:xfrm>
            <a:off x="2267744" y="229929"/>
            <a:ext cx="6253336" cy="4197446"/>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tekstu 4"/>
          <p:cNvSpPr>
            <a:spLocks noGrp="1"/>
          </p:cNvSpPr>
          <p:nvPr>
            <p:ph type="body" sz="half" idx="2"/>
          </p:nvPr>
        </p:nvSpPr>
        <p:spPr>
          <a:xfrm>
            <a:off x="395536" y="4941168"/>
            <a:ext cx="8280920" cy="1324782"/>
          </a:xfrm>
        </p:spPr>
        <p:txBody>
          <a:bodyPr>
            <a:noAutofit/>
          </a:bodyPr>
          <a:lstStyle/>
          <a:p>
            <a:pPr algn="just"/>
            <a:r>
              <a:rPr lang="pl-PL" sz="1700" dirty="0" smtClean="0"/>
              <a:t>Uczniowie dowiedzieli się o możliwościach dalszego kształcenia i wyboru zawodu </a:t>
            </a:r>
            <a:br>
              <a:rPr lang="pl-PL" sz="1700" dirty="0" smtClean="0"/>
            </a:br>
            <a:r>
              <a:rPr lang="pl-PL" sz="1700" dirty="0" smtClean="0"/>
              <a:t>w oparciu o najnowszą wiedzę rynku pracy. Rozmowa miała na celu uświadomienie uczniom jak ważne jest przygotowanie własnej ścieżki zawodowej, jakie czynniki warunkują trafną decyzję zawodową. Ważne jest, aby młody człowiek wiedział, że sukces to nie tylko sława, kariera i pieniądze, ale przede wszystkim zadowolenie </a:t>
            </a:r>
            <a:br>
              <a:rPr lang="pl-PL" sz="1700" dirty="0" smtClean="0"/>
            </a:br>
            <a:r>
              <a:rPr lang="pl-PL" sz="1700" dirty="0" smtClean="0"/>
              <a:t>z wykonywanego zawodu.</a:t>
            </a:r>
            <a:endParaRPr lang="pl-PL" sz="1700" dirty="0"/>
          </a:p>
        </p:txBody>
      </p:sp>
      <p:pic>
        <p:nvPicPr>
          <p:cNvPr id="8" name="Symbol zastępczy obrazu 7" descr="DSC05877.JPG"/>
          <p:cNvPicPr>
            <a:picLocks noGrp="1" noChangeAspect="1"/>
          </p:cNvPicPr>
          <p:nvPr>
            <p:ph type="pic" idx="1"/>
          </p:nvPr>
        </p:nvPicPr>
        <p:blipFill>
          <a:blip r:embed="rId2" cstate="print"/>
          <a:stretch>
            <a:fillRect/>
          </a:stretch>
        </p:blipFill>
        <p:spPr>
          <a:xfrm>
            <a:off x="1763688" y="323051"/>
            <a:ext cx="7038365" cy="4042054"/>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normAutofit fontScale="90000"/>
          </a:bodyPr>
          <a:lstStyle/>
          <a:p>
            <a:r>
              <a:rPr lang="pl-PL" b="1" dirty="0" smtClean="0"/>
              <a:t>26 xi 2014  </a:t>
            </a:r>
            <a:r>
              <a:rPr lang="pl-PL" dirty="0" smtClean="0"/>
              <a:t/>
            </a:r>
            <a:br>
              <a:rPr lang="pl-PL" dirty="0" smtClean="0"/>
            </a:br>
            <a:endParaRPr lang="pl-PL"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obrazu 4" descr="Nowy obraz (20).png"/>
          <p:cNvPicPr>
            <a:picLocks noGrp="1" noChangeAspect="1"/>
          </p:cNvPicPr>
          <p:nvPr>
            <p:ph type="pic" idx="1"/>
          </p:nvPr>
        </p:nvPicPr>
        <p:blipFill>
          <a:blip r:embed="rId2" cstate="print"/>
          <a:srcRect l="3853" r="3853"/>
          <a:stretch>
            <a:fillRect/>
          </a:stretch>
        </p:blipFill>
        <p:spPr>
          <a:xfrm>
            <a:off x="2411760" y="188640"/>
            <a:ext cx="6122640" cy="4452829"/>
          </a:xfrm>
        </p:spPr>
      </p:pic>
      <p:sp>
        <p:nvSpPr>
          <p:cNvPr id="3" name="Tytuł 2"/>
          <p:cNvSpPr>
            <a:spLocks noGrp="1"/>
          </p:cNvSpPr>
          <p:nvPr>
            <p:ph type="title"/>
          </p:nvPr>
        </p:nvSpPr>
        <p:spPr>
          <a:xfrm>
            <a:off x="381000" y="4993760"/>
            <a:ext cx="6855296" cy="522288"/>
          </a:xfrm>
        </p:spPr>
        <p:txBody>
          <a:bodyPr>
            <a:noAutofit/>
          </a:bodyPr>
          <a:lstStyle/>
          <a:p>
            <a:r>
              <a:rPr lang="pl-PL" sz="2100" dirty="0" smtClean="0"/>
              <a:t>warsztaty nt.  świadomego wyboru zawodu</a:t>
            </a:r>
            <a:endParaRPr lang="pl-PL" sz="2100" dirty="0"/>
          </a:p>
        </p:txBody>
      </p:sp>
      <p:sp>
        <p:nvSpPr>
          <p:cNvPr id="4" name="Symbol zastępczy tekstu 3"/>
          <p:cNvSpPr>
            <a:spLocks noGrp="1"/>
          </p:cNvSpPr>
          <p:nvPr>
            <p:ph type="body" sz="half" idx="2"/>
          </p:nvPr>
        </p:nvSpPr>
        <p:spPr/>
        <p:txBody>
          <a:bodyPr>
            <a:noAutofit/>
          </a:bodyPr>
          <a:lstStyle/>
          <a:p>
            <a:pPr algn="just"/>
            <a:r>
              <a:rPr lang="pl-PL" sz="1800" dirty="0" smtClean="0"/>
              <a:t>W trakcie warsztatów młodzież poznała swoje zainteresowania, które maja wpływ na wybór zawodu, dokonała samooceny  swoich zdolności i umiejętności.</a:t>
            </a:r>
            <a:endParaRPr lang="pl-PL" sz="18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sp>
        <p:nvSpPr>
          <p:cNvPr id="4" name="Symbol zastępczy zawartości 3"/>
          <p:cNvSpPr>
            <a:spLocks noGrp="1"/>
          </p:cNvSpPr>
          <p:nvPr>
            <p:ph sz="half" idx="1"/>
          </p:nvPr>
        </p:nvSpPr>
        <p:spPr>
          <a:xfrm>
            <a:off x="251520" y="1124744"/>
            <a:ext cx="8663880" cy="3179440"/>
          </a:xfrm>
        </p:spPr>
        <p:txBody>
          <a:bodyPr>
            <a:normAutofit/>
          </a:bodyPr>
          <a:lstStyle/>
          <a:p>
            <a:pPr algn="ctr">
              <a:buNone/>
            </a:pPr>
            <a:r>
              <a:rPr lang="pl-PL" sz="3600" dirty="0" smtClean="0"/>
              <a:t>R</a:t>
            </a:r>
            <a:r>
              <a:rPr lang="pl-PL" dirty="0" smtClean="0"/>
              <a:t>ozmowy z ludźmi sukcesu, reprezentującymi różne grupy zawodowe miały zainspirować uczniów do zastanowienia nad swoją karierą.        W czasie spotkań młodzi ludzie poznali korzyści i trudności związane z pracą </a:t>
            </a:r>
            <a:br>
              <a:rPr lang="pl-PL" dirty="0" smtClean="0"/>
            </a:br>
            <a:r>
              <a:rPr lang="pl-PL" dirty="0" smtClean="0"/>
              <a:t>w danym zawodzie.</a:t>
            </a:r>
          </a:p>
          <a:p>
            <a:endParaRPr lang="pl-PL"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obrazu 4" descr="DSC06045.JPG"/>
          <p:cNvPicPr>
            <a:picLocks noGrp="1" noChangeAspect="1"/>
          </p:cNvPicPr>
          <p:nvPr>
            <p:ph type="pic" idx="1"/>
          </p:nvPr>
        </p:nvPicPr>
        <p:blipFill>
          <a:blip r:embed="rId3" cstate="print"/>
          <a:srcRect l="3977" r="3977"/>
          <a:stretch>
            <a:fillRect/>
          </a:stretch>
        </p:blipFill>
        <p:spPr>
          <a:xfrm>
            <a:off x="2483768" y="135621"/>
            <a:ext cx="6408712" cy="4660881"/>
          </a:xfrm>
        </p:spPr>
      </p:pic>
      <p:sp>
        <p:nvSpPr>
          <p:cNvPr id="4" name="Symbol zastępczy tekstu 3"/>
          <p:cNvSpPr>
            <a:spLocks noGrp="1"/>
          </p:cNvSpPr>
          <p:nvPr>
            <p:ph type="body" sz="half" idx="2"/>
          </p:nvPr>
        </p:nvSpPr>
        <p:spPr>
          <a:xfrm>
            <a:off x="395536" y="5085184"/>
            <a:ext cx="7560840" cy="1296144"/>
          </a:xfrm>
        </p:spPr>
        <p:txBody>
          <a:bodyPr>
            <a:noAutofit/>
          </a:bodyPr>
          <a:lstStyle/>
          <a:p>
            <a:pPr algn="just"/>
            <a:r>
              <a:rPr lang="pl-PL" sz="1800" dirty="0" smtClean="0"/>
              <a:t>Podczas tego spotkania młodzież próbowała określić jakie posiada wyjątkowe umiejętności, zastanawiając się  co sprawia im największą przyjemność w życiu. Doradca zawodowy uświadomił uczniom, że wiele talentów drzemie w nas niezauważonych, jednak nie znaczy to, że ich nie posiadamy.  Głębsze poznanie </a:t>
            </a:r>
            <a:r>
              <a:rPr lang="pl-PL" sz="1800" smtClean="0"/>
              <a:t>samego siebie, </a:t>
            </a:r>
            <a:r>
              <a:rPr lang="pl-PL" sz="1800" dirty="0" smtClean="0"/>
              <a:t>odkrycie własnych talentów  daje  szansę na obranie właściwego kierunku w życiu.</a:t>
            </a:r>
            <a:endParaRPr lang="pl-PL" sz="18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normAutofit fontScale="90000"/>
          </a:bodyPr>
          <a:lstStyle/>
          <a:p>
            <a:r>
              <a:rPr lang="pl-PL" b="1" dirty="0" smtClean="0"/>
              <a:t>20-27 xi 2014  </a:t>
            </a:r>
            <a:r>
              <a:rPr lang="pl-PL" dirty="0" smtClean="0"/>
              <a:t/>
            </a:r>
            <a:br>
              <a:rPr lang="pl-PL" dirty="0" smtClean="0"/>
            </a:br>
            <a:endParaRPr lang="pl-PL"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obrazu 4" descr="Nowy obraz (21).png"/>
          <p:cNvPicPr>
            <a:picLocks noGrp="1" noChangeAspect="1"/>
          </p:cNvPicPr>
          <p:nvPr>
            <p:ph type="pic" idx="1"/>
          </p:nvPr>
        </p:nvPicPr>
        <p:blipFill>
          <a:blip r:embed="rId2" cstate="print"/>
          <a:srcRect t="4388" b="4388"/>
          <a:stretch>
            <a:fillRect/>
          </a:stretch>
        </p:blipFill>
        <p:spPr>
          <a:xfrm>
            <a:off x="2771800" y="260647"/>
            <a:ext cx="5976664" cy="4346665"/>
          </a:xfrm>
        </p:spPr>
      </p:pic>
      <p:sp>
        <p:nvSpPr>
          <p:cNvPr id="3" name="Tytuł 2"/>
          <p:cNvSpPr>
            <a:spLocks noGrp="1"/>
          </p:cNvSpPr>
          <p:nvPr>
            <p:ph type="title"/>
          </p:nvPr>
        </p:nvSpPr>
        <p:spPr/>
        <p:txBody>
          <a:bodyPr>
            <a:normAutofit/>
          </a:bodyPr>
          <a:lstStyle/>
          <a:p>
            <a:r>
              <a:rPr lang="pl-PL" sz="2400" dirty="0" smtClean="0"/>
              <a:t>Konkurs plastyczny</a:t>
            </a:r>
            <a:endParaRPr lang="pl-PL" sz="2400" dirty="0"/>
          </a:p>
        </p:txBody>
      </p:sp>
      <p:sp>
        <p:nvSpPr>
          <p:cNvPr id="4" name="Symbol zastępczy tekstu 3"/>
          <p:cNvSpPr>
            <a:spLocks noGrp="1"/>
          </p:cNvSpPr>
          <p:nvPr>
            <p:ph type="body" sz="half" idx="2"/>
          </p:nvPr>
        </p:nvSpPr>
        <p:spPr>
          <a:xfrm>
            <a:off x="381000" y="5533218"/>
            <a:ext cx="4263008" cy="992126"/>
          </a:xfrm>
        </p:spPr>
        <p:txBody>
          <a:bodyPr>
            <a:noAutofit/>
          </a:bodyPr>
          <a:lstStyle/>
          <a:p>
            <a:pPr algn="just"/>
            <a:r>
              <a:rPr lang="pl-PL" sz="1800" dirty="0" smtClean="0"/>
              <a:t>W czasie trwania Tygodnia Planowania Kariery odbył się konkurs  plastyczny </a:t>
            </a:r>
            <a:br>
              <a:rPr lang="pl-PL" sz="1800" dirty="0" smtClean="0"/>
            </a:br>
            <a:r>
              <a:rPr lang="pl-PL" sz="1800" b="1" dirty="0" smtClean="0"/>
              <a:t>„Moja przyszłość na rynku pracy”. </a:t>
            </a:r>
            <a:endParaRPr lang="pl-PL" sz="1800" b="1"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0"/>
            <a:ext cx="9144000" cy="1295400"/>
          </a:xfrm>
        </p:spPr>
        <p:txBody>
          <a:bodyPr>
            <a:normAutofit fontScale="90000"/>
          </a:bodyPr>
          <a:lstStyle/>
          <a:p>
            <a:pPr algn="ctr"/>
            <a:r>
              <a:rPr lang="pl-PL" b="1" dirty="0" smtClean="0"/>
              <a:t>WYNIKI SZKOLNEGO KONKURSU PLASTYCZNEGO </a:t>
            </a:r>
            <a:r>
              <a:rPr lang="pl-PL" dirty="0" smtClean="0"/>
              <a:t/>
            </a:r>
            <a:br>
              <a:rPr lang="pl-PL" dirty="0" smtClean="0"/>
            </a:br>
            <a:r>
              <a:rPr lang="pl-PL" b="1" dirty="0" smtClean="0"/>
              <a:t>„MOJA PRZYSZŁOŚĆ NA RYNKU PRACY”</a:t>
            </a:r>
            <a:endParaRPr lang="pl-PL" dirty="0"/>
          </a:p>
        </p:txBody>
      </p:sp>
      <p:sp>
        <p:nvSpPr>
          <p:cNvPr id="3" name="Symbol zastępczy zawartości 2"/>
          <p:cNvSpPr>
            <a:spLocks noGrp="1"/>
          </p:cNvSpPr>
          <p:nvPr>
            <p:ph idx="1"/>
          </p:nvPr>
        </p:nvSpPr>
        <p:spPr>
          <a:xfrm>
            <a:off x="457200" y="1844824"/>
            <a:ext cx="8219256" cy="4392488"/>
          </a:xfrm>
        </p:spPr>
        <p:txBody>
          <a:bodyPr>
            <a:normAutofit/>
          </a:bodyPr>
          <a:lstStyle/>
          <a:p>
            <a:pPr algn="ctr">
              <a:buFont typeface="Wingdings" pitchFamily="2" charset="2"/>
              <a:buChar char="§"/>
            </a:pPr>
            <a:r>
              <a:rPr lang="pl-PL" sz="2800" b="1" dirty="0" smtClean="0"/>
              <a:t>I miejsce:</a:t>
            </a:r>
            <a:r>
              <a:rPr lang="pl-PL" sz="2800" dirty="0" smtClean="0"/>
              <a:t> </a:t>
            </a:r>
            <a:br>
              <a:rPr lang="pl-PL" sz="2800" dirty="0" smtClean="0"/>
            </a:br>
            <a:r>
              <a:rPr lang="pl-PL" sz="2800" dirty="0" smtClean="0"/>
              <a:t> Rowińska Klaudia, kl. III a</a:t>
            </a:r>
          </a:p>
          <a:p>
            <a:pPr algn="ctr">
              <a:buFont typeface="Wingdings" pitchFamily="2" charset="2"/>
              <a:buChar char="§"/>
            </a:pPr>
            <a:endParaRPr lang="pl-PL" sz="2800" dirty="0" smtClean="0"/>
          </a:p>
          <a:p>
            <a:pPr algn="ctr">
              <a:buFont typeface="Wingdings" pitchFamily="2" charset="2"/>
              <a:buChar char="§"/>
            </a:pPr>
            <a:r>
              <a:rPr lang="pl-PL" sz="2800" b="1" dirty="0" smtClean="0"/>
              <a:t>II miejsce: </a:t>
            </a:r>
            <a:br>
              <a:rPr lang="pl-PL" sz="2800" b="1" dirty="0" smtClean="0"/>
            </a:br>
            <a:r>
              <a:rPr lang="pl-PL" sz="2800" dirty="0" smtClean="0"/>
              <a:t> </a:t>
            </a:r>
            <a:r>
              <a:rPr lang="pl-PL" sz="2800" dirty="0" err="1" smtClean="0"/>
              <a:t>Koszulińska</a:t>
            </a:r>
            <a:r>
              <a:rPr lang="pl-PL" sz="2800" dirty="0" smtClean="0"/>
              <a:t> Eliza, kl. I TH</a:t>
            </a:r>
          </a:p>
          <a:p>
            <a:pPr algn="ctr">
              <a:buFont typeface="Wingdings" pitchFamily="2" charset="2"/>
              <a:buChar char="§"/>
            </a:pPr>
            <a:endParaRPr lang="pl-PL" sz="2800" dirty="0" smtClean="0"/>
          </a:p>
          <a:p>
            <a:pPr algn="ctr">
              <a:buFont typeface="Wingdings" pitchFamily="2" charset="2"/>
              <a:buChar char="§"/>
            </a:pPr>
            <a:r>
              <a:rPr lang="pl-PL" sz="2800" b="1" dirty="0" smtClean="0"/>
              <a:t>III miejsce:</a:t>
            </a:r>
            <a:r>
              <a:rPr lang="pl-PL" sz="2800" dirty="0" smtClean="0"/>
              <a:t> </a:t>
            </a:r>
          </a:p>
          <a:p>
            <a:pPr algn="ctr">
              <a:buNone/>
            </a:pPr>
            <a:r>
              <a:rPr lang="pl-PL" sz="2800" dirty="0" smtClean="0"/>
              <a:t>	 </a:t>
            </a:r>
            <a:r>
              <a:rPr lang="pl-PL" sz="2800" dirty="0" err="1" smtClean="0"/>
              <a:t>Paranycz</a:t>
            </a:r>
            <a:r>
              <a:rPr lang="pl-PL" sz="2800" dirty="0" smtClean="0"/>
              <a:t> Weronika, kl. </a:t>
            </a:r>
            <a:r>
              <a:rPr lang="pl-PL" sz="2800" smtClean="0"/>
              <a:t>IV TG</a:t>
            </a:r>
            <a:endParaRPr lang="pl-PL" sz="2800" dirty="0" smtClean="0"/>
          </a:p>
          <a:p>
            <a:pPr algn="ctr"/>
            <a:endParaRPr lang="pl-PL"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obrazu 4" descr="Nowy obraz (21).png"/>
          <p:cNvPicPr>
            <a:picLocks noGrp="1" noChangeAspect="1"/>
          </p:cNvPicPr>
          <p:nvPr>
            <p:ph type="pic" idx="1"/>
          </p:nvPr>
        </p:nvPicPr>
        <p:blipFill>
          <a:blip r:embed="rId2" cstate="print"/>
          <a:stretch>
            <a:fillRect/>
          </a:stretch>
        </p:blipFill>
        <p:spPr>
          <a:xfrm>
            <a:off x="1835696" y="404664"/>
            <a:ext cx="6829760" cy="3850286"/>
          </a:xfrm>
        </p:spPr>
      </p:pic>
      <p:sp>
        <p:nvSpPr>
          <p:cNvPr id="3" name="Tytuł 2"/>
          <p:cNvSpPr>
            <a:spLocks noGrp="1"/>
          </p:cNvSpPr>
          <p:nvPr>
            <p:ph type="title"/>
          </p:nvPr>
        </p:nvSpPr>
        <p:spPr/>
        <p:txBody>
          <a:bodyPr>
            <a:normAutofit/>
          </a:bodyPr>
          <a:lstStyle/>
          <a:p>
            <a:r>
              <a:rPr lang="pl-PL" sz="2400" dirty="0" smtClean="0"/>
              <a:t>pakiet materiałów</a:t>
            </a:r>
            <a:endParaRPr lang="pl-PL" sz="2400" dirty="0"/>
          </a:p>
        </p:txBody>
      </p:sp>
      <p:sp>
        <p:nvSpPr>
          <p:cNvPr id="4" name="Symbol zastępczy tekstu 3"/>
          <p:cNvSpPr>
            <a:spLocks noGrp="1"/>
          </p:cNvSpPr>
          <p:nvPr>
            <p:ph type="body" sz="half" idx="2"/>
          </p:nvPr>
        </p:nvSpPr>
        <p:spPr>
          <a:xfrm>
            <a:off x="381000" y="5533218"/>
            <a:ext cx="5703168" cy="992126"/>
          </a:xfrm>
        </p:spPr>
        <p:txBody>
          <a:bodyPr>
            <a:noAutofit/>
          </a:bodyPr>
          <a:lstStyle/>
          <a:p>
            <a:pPr algn="just"/>
            <a:r>
              <a:rPr lang="pl-PL" sz="1800" dirty="0" smtClean="0"/>
              <a:t>Wychowawcy klas otrzymali pakiet materiałów zawierający scenariusze zajęć do realizacji podczas godziny wychowawczej oraz kwestionariusze określające predyspozycje zawodowe uczniów. </a:t>
            </a:r>
            <a:endParaRPr lang="pl-PL" sz="18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zawartości 3"/>
          <p:cNvSpPr>
            <a:spLocks noGrp="1"/>
          </p:cNvSpPr>
          <p:nvPr>
            <p:ph sz="half" idx="1"/>
          </p:nvPr>
        </p:nvSpPr>
        <p:spPr>
          <a:xfrm>
            <a:off x="251520" y="476672"/>
            <a:ext cx="8424936" cy="4680520"/>
          </a:xfrm>
        </p:spPr>
        <p:txBody>
          <a:bodyPr>
            <a:normAutofit/>
          </a:bodyPr>
          <a:lstStyle/>
          <a:p>
            <a:pPr algn="ctr">
              <a:buNone/>
            </a:pPr>
            <a:r>
              <a:rPr lang="pl-PL" sz="3600" b="1" dirty="0" smtClean="0">
                <a:effectLst>
                  <a:outerShdw blurRad="38100" dist="38100" dir="2700000" algn="tl">
                    <a:srgbClr val="000000">
                      <a:alpha val="43137"/>
                    </a:srgbClr>
                  </a:outerShdw>
                </a:effectLst>
              </a:rPr>
              <a:t>	</a:t>
            </a:r>
          </a:p>
          <a:p>
            <a:pPr algn="ctr">
              <a:buNone/>
            </a:pPr>
            <a:r>
              <a:rPr lang="pl-PL" sz="3600" dirty="0" smtClean="0"/>
              <a:t>K</a:t>
            </a:r>
            <a:r>
              <a:rPr lang="pl-PL" dirty="0" smtClean="0"/>
              <a:t>ażde z wymienionych działań realizowanych                      w ramach Tygodnia Planowania Kariery zakończone było ankietą ewaluacyjną. Wnioski po ich  analizie jednoznacznie wskazują, jak ogromna jest potrzeba na organizowanie tego typu działań oraz to, </a:t>
            </a:r>
            <a:br>
              <a:rPr lang="pl-PL" dirty="0" smtClean="0"/>
            </a:br>
            <a:r>
              <a:rPr lang="pl-PL" dirty="0" smtClean="0"/>
              <a:t>że warto je promować.</a:t>
            </a:r>
            <a:endParaRPr lang="pl-PL"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67544" y="5373216"/>
            <a:ext cx="8458200" cy="520700"/>
          </a:xfrm>
        </p:spPr>
        <p:txBody>
          <a:bodyPr>
            <a:noAutofit/>
          </a:bodyPr>
          <a:lstStyle/>
          <a:p>
            <a:pPr algn="ctr"/>
            <a:r>
              <a:rPr lang="pl-PL" sz="2400" dirty="0" smtClean="0"/>
              <a:t>W zaplanowanych spotkaniach oraz warsztatach łącznie wzięło udział 615 uczniów.</a:t>
            </a:r>
            <a:br>
              <a:rPr lang="pl-PL" sz="2400" dirty="0" smtClean="0"/>
            </a:br>
            <a:endParaRPr lang="pl-PL" sz="2400" dirty="0"/>
          </a:p>
        </p:txBody>
      </p:sp>
      <p:pic>
        <p:nvPicPr>
          <p:cNvPr id="5" name="Obraz 4" descr="logo.png"/>
          <p:cNvPicPr>
            <a:picLocks noChangeAspect="1"/>
          </p:cNvPicPr>
          <p:nvPr/>
        </p:nvPicPr>
        <p:blipFill>
          <a:blip r:embed="rId2" cstate="print"/>
          <a:stretch>
            <a:fillRect/>
          </a:stretch>
        </p:blipFill>
        <p:spPr>
          <a:xfrm>
            <a:off x="2459930" y="1052736"/>
            <a:ext cx="4224141" cy="2985837"/>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tekstu 2"/>
          <p:cNvSpPr>
            <a:spLocks noGrp="1"/>
          </p:cNvSpPr>
          <p:nvPr>
            <p:ph type="body" idx="2"/>
          </p:nvPr>
        </p:nvSpPr>
        <p:spPr>
          <a:xfrm>
            <a:off x="251520" y="609600"/>
            <a:ext cx="8568952" cy="4800600"/>
          </a:xfrm>
        </p:spPr>
        <p:txBody>
          <a:bodyPr/>
          <a:lstStyle/>
          <a:p>
            <a:pPr algn="just"/>
            <a:r>
              <a:rPr lang="pl-PL" sz="4000" b="1" dirty="0" smtClean="0">
                <a:effectLst>
                  <a:outerShdw blurRad="38100" dist="38100" dir="2700000" algn="tl">
                    <a:srgbClr val="000000">
                      <a:alpha val="43137"/>
                    </a:srgbClr>
                  </a:outerShdw>
                </a:effectLst>
              </a:rPr>
              <a:t>Dziękujemy za pomoc i wsparcie wszystkim osobom zaangażowanym                    w obchody Ogólnopolskiego Tygodnia Planowania  Kariery.</a:t>
            </a:r>
          </a:p>
          <a:p>
            <a:pPr algn="just"/>
            <a:r>
              <a:rPr lang="pl-PL" sz="4000" b="1" dirty="0" smtClean="0">
                <a:effectLst>
                  <a:outerShdw blurRad="38100" dist="38100" dir="2700000" algn="tl">
                    <a:srgbClr val="000000">
                      <a:alpha val="43137"/>
                    </a:srgbClr>
                  </a:outerShdw>
                </a:effectLst>
              </a:rPr>
              <a:t> </a:t>
            </a:r>
          </a:p>
          <a:p>
            <a:r>
              <a:rPr lang="pl-PL" sz="2000" b="1" dirty="0" smtClean="0"/>
              <a:t>                                                                                     </a:t>
            </a:r>
            <a:r>
              <a:rPr lang="pl-PL" sz="2400" b="1" dirty="0" smtClean="0"/>
              <a:t>mgr Sylwia Łozińska</a:t>
            </a:r>
          </a:p>
          <a:p>
            <a:r>
              <a:rPr lang="pl-PL" sz="2400" b="1" dirty="0" smtClean="0"/>
              <a:t>                                                                        mgr Dorota Szwiec</a:t>
            </a:r>
          </a:p>
          <a:p>
            <a:endParaRPr lang="pl-PL" sz="20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DSC05847.JPG"/>
          <p:cNvPicPr>
            <a:picLocks noGrp="1" noChangeAspect="1"/>
          </p:cNvPicPr>
          <p:nvPr>
            <p:ph sz="half" idx="1"/>
          </p:nvPr>
        </p:nvPicPr>
        <p:blipFill>
          <a:blip r:embed="rId3" cstate="print"/>
          <a:stretch>
            <a:fillRect/>
          </a:stretch>
        </p:blipFill>
        <p:spPr>
          <a:xfrm>
            <a:off x="323528" y="260648"/>
            <a:ext cx="4799631" cy="3212976"/>
          </a:xfrm>
          <a:prstGeom prst="rect">
            <a:avLst/>
          </a:prstGeom>
          <a:ln>
            <a:noFill/>
          </a:ln>
          <a:effectLst>
            <a:softEdge rad="112500"/>
          </a:effectLst>
        </p:spPr>
      </p:pic>
      <p:pic>
        <p:nvPicPr>
          <p:cNvPr id="7" name="Obraz 6" descr="DSC05849.JPG"/>
          <p:cNvPicPr>
            <a:picLocks noChangeAspect="1"/>
          </p:cNvPicPr>
          <p:nvPr/>
        </p:nvPicPr>
        <p:blipFill>
          <a:blip r:embed="rId4" cstate="print"/>
          <a:stretch>
            <a:fillRect/>
          </a:stretch>
        </p:blipFill>
        <p:spPr>
          <a:xfrm>
            <a:off x="4626165" y="260648"/>
            <a:ext cx="4419621" cy="3240360"/>
          </a:xfrm>
          <a:prstGeom prst="rect">
            <a:avLst/>
          </a:prstGeom>
          <a:ln>
            <a:noFill/>
          </a:ln>
          <a:effectLst>
            <a:softEdge rad="112500"/>
          </a:effectLst>
        </p:spPr>
      </p:pic>
      <p:pic>
        <p:nvPicPr>
          <p:cNvPr id="8" name="Obraz 7" descr="DSC05864.JPG"/>
          <p:cNvPicPr>
            <a:picLocks noChangeAspect="1"/>
          </p:cNvPicPr>
          <p:nvPr/>
        </p:nvPicPr>
        <p:blipFill>
          <a:blip r:embed="rId5" cstate="print"/>
          <a:stretch>
            <a:fillRect/>
          </a:stretch>
        </p:blipFill>
        <p:spPr>
          <a:xfrm>
            <a:off x="251520" y="3356992"/>
            <a:ext cx="4799631" cy="3212976"/>
          </a:xfrm>
          <a:prstGeom prst="rect">
            <a:avLst/>
          </a:prstGeom>
          <a:ln>
            <a:noFill/>
          </a:ln>
          <a:effectLst>
            <a:softEdge rad="112500"/>
          </a:effectLst>
        </p:spPr>
      </p:pic>
      <p:pic>
        <p:nvPicPr>
          <p:cNvPr id="9" name="Obraz 8" descr="DSC05866.JPG"/>
          <p:cNvPicPr>
            <a:picLocks noChangeAspect="1"/>
          </p:cNvPicPr>
          <p:nvPr/>
        </p:nvPicPr>
        <p:blipFill>
          <a:blip r:embed="rId6" cstate="print"/>
          <a:stretch>
            <a:fillRect/>
          </a:stretch>
        </p:blipFill>
        <p:spPr>
          <a:xfrm>
            <a:off x="4393251" y="3356992"/>
            <a:ext cx="4750749" cy="324035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descr="DSC06006.JPG"/>
          <p:cNvPicPr>
            <a:picLocks noGrp="1" noChangeAspect="1"/>
          </p:cNvPicPr>
          <p:nvPr>
            <p:ph sz="half" idx="1"/>
          </p:nvPr>
        </p:nvPicPr>
        <p:blipFill>
          <a:blip r:embed="rId2" cstate="print"/>
          <a:stretch>
            <a:fillRect/>
          </a:stretch>
        </p:blipFill>
        <p:spPr>
          <a:xfrm>
            <a:off x="179512" y="260648"/>
            <a:ext cx="4824536" cy="3574945"/>
          </a:xfrm>
          <a:prstGeom prst="rect">
            <a:avLst/>
          </a:prstGeom>
          <a:ln>
            <a:noFill/>
          </a:ln>
          <a:effectLst>
            <a:softEdge rad="112500"/>
          </a:effectLst>
        </p:spPr>
      </p:pic>
      <p:pic>
        <p:nvPicPr>
          <p:cNvPr id="6" name="Obraz 5" descr="DSC06012.JPG"/>
          <p:cNvPicPr>
            <a:picLocks noChangeAspect="1"/>
          </p:cNvPicPr>
          <p:nvPr/>
        </p:nvPicPr>
        <p:blipFill>
          <a:blip r:embed="rId3" cstate="print"/>
          <a:stretch>
            <a:fillRect/>
          </a:stretch>
        </p:blipFill>
        <p:spPr>
          <a:xfrm>
            <a:off x="3902227" y="260648"/>
            <a:ext cx="5241773" cy="3600399"/>
          </a:xfrm>
          <a:prstGeom prst="rect">
            <a:avLst/>
          </a:prstGeom>
          <a:ln>
            <a:noFill/>
          </a:ln>
          <a:effectLst>
            <a:softEdge rad="112500"/>
          </a:effectLst>
        </p:spPr>
      </p:pic>
      <p:pic>
        <p:nvPicPr>
          <p:cNvPr id="7" name="Obraz 6" descr="DSC06024.JPG"/>
          <p:cNvPicPr>
            <a:picLocks noChangeAspect="1"/>
          </p:cNvPicPr>
          <p:nvPr/>
        </p:nvPicPr>
        <p:blipFill>
          <a:blip r:embed="rId4" cstate="print"/>
          <a:stretch>
            <a:fillRect/>
          </a:stretch>
        </p:blipFill>
        <p:spPr>
          <a:xfrm>
            <a:off x="179512" y="3645024"/>
            <a:ext cx="4799632" cy="3212976"/>
          </a:xfrm>
          <a:prstGeom prst="rect">
            <a:avLst/>
          </a:prstGeom>
          <a:ln>
            <a:noFill/>
          </a:ln>
          <a:effectLst>
            <a:softEdge rad="112500"/>
          </a:effectLst>
        </p:spPr>
      </p:pic>
      <p:pic>
        <p:nvPicPr>
          <p:cNvPr id="8" name="Obraz 7" descr="DSC06048.JPG"/>
          <p:cNvPicPr>
            <a:picLocks noChangeAspect="1"/>
          </p:cNvPicPr>
          <p:nvPr/>
        </p:nvPicPr>
        <p:blipFill>
          <a:blip r:embed="rId5" cstate="print"/>
          <a:stretch>
            <a:fillRect/>
          </a:stretch>
        </p:blipFill>
        <p:spPr>
          <a:xfrm>
            <a:off x="4559504" y="3789040"/>
            <a:ext cx="4584496" cy="306896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51520" y="188640"/>
            <a:ext cx="8686800" cy="838200"/>
          </a:xfrm>
        </p:spPr>
        <p:txBody>
          <a:bodyPr>
            <a:normAutofit fontScale="90000"/>
          </a:bodyPr>
          <a:lstStyle/>
          <a:p>
            <a:pPr algn="ctr"/>
            <a:r>
              <a:rPr lang="pl-PL" dirty="0" smtClean="0"/>
              <a:t>Przygotowania szkoły na obchody Ogólnopolskiego Tygodnia Kariery</a:t>
            </a:r>
            <a:endParaRPr lang="pl-PL" dirty="0"/>
          </a:p>
        </p:txBody>
      </p:sp>
      <p:pic>
        <p:nvPicPr>
          <p:cNvPr id="4" name="Symbol zastępczy zawartości 3" descr="DSC05784.JPG"/>
          <p:cNvPicPr>
            <a:picLocks noGrp="1" noChangeAspect="1"/>
          </p:cNvPicPr>
          <p:nvPr>
            <p:ph idx="1"/>
          </p:nvPr>
        </p:nvPicPr>
        <p:blipFill>
          <a:blip r:embed="rId2" cstate="print"/>
          <a:stretch>
            <a:fillRect/>
          </a:stretch>
        </p:blipFill>
        <p:spPr>
          <a:xfrm>
            <a:off x="860921" y="1412776"/>
            <a:ext cx="7422158" cy="4968552"/>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zawartości 5" descr="DSC05962.JPG"/>
          <p:cNvPicPr>
            <a:picLocks noGrp="1" noChangeAspect="1"/>
          </p:cNvPicPr>
          <p:nvPr>
            <p:ph sz="half" idx="1"/>
          </p:nvPr>
        </p:nvPicPr>
        <p:blipFill>
          <a:blip r:embed="rId2" cstate="print"/>
          <a:stretch>
            <a:fillRect/>
          </a:stretch>
        </p:blipFill>
        <p:spPr>
          <a:xfrm>
            <a:off x="4463480" y="0"/>
            <a:ext cx="4680520" cy="3133241"/>
          </a:xfrm>
          <a:prstGeom prst="rect">
            <a:avLst/>
          </a:prstGeom>
          <a:ln>
            <a:noFill/>
          </a:ln>
          <a:effectLst>
            <a:softEdge rad="112500"/>
          </a:effectLst>
        </p:spPr>
      </p:pic>
      <p:pic>
        <p:nvPicPr>
          <p:cNvPr id="8" name="Obraz 7" descr="DSC05972.JPG"/>
          <p:cNvPicPr>
            <a:picLocks noChangeAspect="1"/>
          </p:cNvPicPr>
          <p:nvPr/>
        </p:nvPicPr>
        <p:blipFill>
          <a:blip r:embed="rId3" cstate="print"/>
          <a:stretch>
            <a:fillRect/>
          </a:stretch>
        </p:blipFill>
        <p:spPr>
          <a:xfrm>
            <a:off x="0" y="188640"/>
            <a:ext cx="4499992" cy="3012391"/>
          </a:xfrm>
          <a:prstGeom prst="rect">
            <a:avLst/>
          </a:prstGeom>
          <a:ln>
            <a:noFill/>
          </a:ln>
          <a:effectLst>
            <a:softEdge rad="112500"/>
          </a:effectLst>
        </p:spPr>
      </p:pic>
      <p:pic>
        <p:nvPicPr>
          <p:cNvPr id="9" name="Obraz 8" descr="DSC05973.JPG"/>
          <p:cNvPicPr>
            <a:picLocks noChangeAspect="1"/>
          </p:cNvPicPr>
          <p:nvPr/>
        </p:nvPicPr>
        <p:blipFill>
          <a:blip r:embed="rId4" cstate="print"/>
          <a:stretch>
            <a:fillRect/>
          </a:stretch>
        </p:blipFill>
        <p:spPr>
          <a:xfrm>
            <a:off x="0" y="3356993"/>
            <a:ext cx="4732971" cy="3168352"/>
          </a:xfrm>
          <a:prstGeom prst="rect">
            <a:avLst/>
          </a:prstGeom>
          <a:ln>
            <a:noFill/>
          </a:ln>
          <a:effectLst>
            <a:softEdge rad="112500"/>
          </a:effectLst>
        </p:spPr>
      </p:pic>
      <p:pic>
        <p:nvPicPr>
          <p:cNvPr id="10" name="Obraz 9" descr="DSC05970.JPG"/>
          <p:cNvPicPr>
            <a:picLocks noChangeAspect="1"/>
          </p:cNvPicPr>
          <p:nvPr/>
        </p:nvPicPr>
        <p:blipFill>
          <a:blip r:embed="rId5" cstate="print"/>
          <a:stretch>
            <a:fillRect/>
          </a:stretch>
        </p:blipFill>
        <p:spPr>
          <a:xfrm>
            <a:off x="4403918" y="3429000"/>
            <a:ext cx="4740082" cy="317311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p:cNvSpPr>
            <a:spLocks noGrp="1"/>
          </p:cNvSpPr>
          <p:nvPr>
            <p:ph type="body" idx="2"/>
          </p:nvPr>
        </p:nvSpPr>
        <p:spPr>
          <a:xfrm>
            <a:off x="457200" y="609600"/>
            <a:ext cx="8219256" cy="4800600"/>
          </a:xfrm>
        </p:spPr>
        <p:txBody>
          <a:bodyPr>
            <a:normAutofit/>
          </a:bodyPr>
          <a:lstStyle/>
          <a:p>
            <a:endParaRPr lang="pl-PL" sz="4800" b="1" dirty="0" smtClean="0">
              <a:effectLst>
                <a:outerShdw blurRad="38100" dist="38100" dir="2700000" algn="tl">
                  <a:srgbClr val="000000">
                    <a:alpha val="43137"/>
                  </a:srgbClr>
                </a:outerShdw>
              </a:effectLst>
            </a:endParaRPr>
          </a:p>
          <a:p>
            <a:endParaRPr lang="pl-PL" sz="4800" b="1" dirty="0" smtClean="0">
              <a:effectLst>
                <a:outerShdw blurRad="38100" dist="38100" dir="2700000" algn="tl">
                  <a:srgbClr val="000000">
                    <a:alpha val="43137"/>
                  </a:srgbClr>
                </a:outerShdw>
              </a:effectLst>
            </a:endParaRPr>
          </a:p>
          <a:p>
            <a:pPr algn="ctr"/>
            <a:r>
              <a:rPr lang="pl-PL" sz="5400" b="1" dirty="0" smtClean="0">
                <a:effectLst>
                  <a:outerShdw blurRad="38100" dist="38100" dir="2700000" algn="tl">
                    <a:srgbClr val="000000">
                      <a:alpha val="43137"/>
                    </a:srgbClr>
                  </a:outerShdw>
                </a:effectLst>
              </a:rPr>
              <a:t>DZIĘKUJEMY ZA UWAGĘ</a:t>
            </a:r>
            <a:endParaRPr lang="pl-PL" sz="5400"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zawartości 5" descr="DSC05779.JPG"/>
          <p:cNvPicPr>
            <a:picLocks noGrp="1" noChangeAspect="1"/>
          </p:cNvPicPr>
          <p:nvPr>
            <p:ph idx="1"/>
          </p:nvPr>
        </p:nvPicPr>
        <p:blipFill>
          <a:blip r:embed="rId2" cstate="print"/>
          <a:stretch>
            <a:fillRect/>
          </a:stretch>
        </p:blipFill>
        <p:spPr>
          <a:xfrm>
            <a:off x="861334" y="1412776"/>
            <a:ext cx="7421333" cy="4968000"/>
          </a:xfrm>
          <a:prstGeom prst="rect">
            <a:avLst/>
          </a:prstGeom>
          <a:ln>
            <a:noFill/>
          </a:ln>
          <a:effectLst>
            <a:outerShdw blurRad="190500" algn="tl" rotWithShape="0">
              <a:srgbClr val="000000">
                <a:alpha val="70000"/>
              </a:srgbClr>
            </a:outerShdw>
          </a:effectLst>
        </p:spPr>
      </p:pic>
      <p:sp>
        <p:nvSpPr>
          <p:cNvPr id="7" name="Tytuł 1"/>
          <p:cNvSpPr>
            <a:spLocks noGrp="1"/>
          </p:cNvSpPr>
          <p:nvPr>
            <p:ph type="title"/>
          </p:nvPr>
        </p:nvSpPr>
        <p:spPr>
          <a:xfrm>
            <a:off x="251520" y="188640"/>
            <a:ext cx="8686800" cy="838200"/>
          </a:xfrm>
        </p:spPr>
        <p:txBody>
          <a:bodyPr>
            <a:normAutofit fontScale="90000"/>
          </a:bodyPr>
          <a:lstStyle/>
          <a:p>
            <a:pPr algn="ctr"/>
            <a:r>
              <a:rPr lang="pl-PL" dirty="0" smtClean="0"/>
              <a:t>Przygotowania szkoły na obchody Ogólnopolskiego Tygodnia Kariery</a:t>
            </a:r>
            <a:endParaRPr lang="pl-PL"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a:xfrm>
            <a:off x="0" y="476672"/>
            <a:ext cx="8686800" cy="1184825"/>
          </a:xfrm>
        </p:spPr>
        <p:txBody>
          <a:bodyPr>
            <a:normAutofit fontScale="90000"/>
          </a:bodyPr>
          <a:lstStyle/>
          <a:p>
            <a:r>
              <a:rPr lang="pl-PL" dirty="0" smtClean="0"/>
              <a:t> </a:t>
            </a:r>
            <a:br>
              <a:rPr lang="pl-PL" dirty="0" smtClean="0"/>
            </a:br>
            <a:r>
              <a:rPr lang="pl-PL" dirty="0" smtClean="0"/>
              <a:t>Podczas trwania Tygodnia Planowania Kariery Zawodowej w ZSP w Chojnie zrealizowano następujące przedsięwzięcia:</a:t>
            </a:r>
            <a:br>
              <a:rPr lang="pl-PL" dirty="0" smtClean="0"/>
            </a:br>
            <a:endParaRPr lang="pl-PL"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normAutofit fontScale="90000"/>
          </a:bodyPr>
          <a:lstStyle/>
          <a:p>
            <a:r>
              <a:rPr lang="pl-PL" b="1" dirty="0" smtClean="0"/>
              <a:t>20 xi 2014  </a:t>
            </a:r>
            <a:r>
              <a:rPr lang="pl-PL" dirty="0" smtClean="0"/>
              <a:t/>
            </a:r>
            <a:br>
              <a:rPr lang="pl-PL" dirty="0" smtClean="0"/>
            </a:br>
            <a:endParaRPr lang="pl-PL"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normAutofit/>
          </a:bodyPr>
          <a:lstStyle/>
          <a:p>
            <a:r>
              <a:rPr lang="pl-PL" sz="2400" dirty="0" smtClean="0"/>
              <a:t>Quiz Wiedzy o Rynku Pracy</a:t>
            </a:r>
            <a:endParaRPr lang="pl-PL" sz="2400" dirty="0"/>
          </a:p>
        </p:txBody>
      </p:sp>
      <p:sp>
        <p:nvSpPr>
          <p:cNvPr id="4" name="Symbol zastępczy tekstu 3"/>
          <p:cNvSpPr>
            <a:spLocks noGrp="1"/>
          </p:cNvSpPr>
          <p:nvPr>
            <p:ph type="body" sz="half" idx="2"/>
          </p:nvPr>
        </p:nvSpPr>
        <p:spPr>
          <a:xfrm>
            <a:off x="381000" y="5533218"/>
            <a:ext cx="5415136" cy="768350"/>
          </a:xfrm>
        </p:spPr>
        <p:txBody>
          <a:bodyPr>
            <a:normAutofit/>
          </a:bodyPr>
          <a:lstStyle/>
          <a:p>
            <a:r>
              <a:rPr lang="pl-PL" sz="1800" dirty="0" smtClean="0"/>
              <a:t>Uczniowie klas IV technikum zawodowego rozwiązywali Quiz Wiedzy o Rynku Pracy.</a:t>
            </a:r>
            <a:endParaRPr lang="pl-PL" sz="1800" dirty="0"/>
          </a:p>
        </p:txBody>
      </p:sp>
      <p:pic>
        <p:nvPicPr>
          <p:cNvPr id="5" name="Symbol zastępczy obrazu 4" descr="C:\Users\zsp\Desktop\Tydzień Planowania Kariery Zawodowej 2014 r\OTK\WP_20141020_008.jpg"/>
          <p:cNvPicPr>
            <a:picLocks noGrp="1"/>
          </p:cNvPicPr>
          <p:nvPr>
            <p:ph type="pic" idx="1"/>
          </p:nvPr>
        </p:nvPicPr>
        <p:blipFill>
          <a:blip r:embed="rId2" cstate="print">
            <a:lum contrast="10000"/>
          </a:blip>
          <a:srcRect t="29562" b="29562"/>
          <a:stretch>
            <a:fillRect/>
          </a:stretch>
        </p:blipFill>
        <p:spPr bwMode="auto">
          <a:xfrm>
            <a:off x="3131840" y="616634"/>
            <a:ext cx="5402560" cy="3820478"/>
          </a:xfrm>
          <a:prstGeom prst="rect">
            <a:avLst/>
          </a:prstGeom>
          <a:noFill/>
          <a:ln w="9525">
            <a:solidFill>
              <a:schemeClr val="tx1">
                <a:lumMod val="90000"/>
                <a:lumOff val="10000"/>
              </a:schemeClr>
            </a:solid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Wędrówka">
  <a:themeElements>
    <a:clrScheme name="Niestandardowy 1">
      <a:dk1>
        <a:srgbClr val="600000"/>
      </a:dk1>
      <a:lt1>
        <a:sysClr val="window" lastClr="FFFFFF"/>
      </a:lt1>
      <a:dk2>
        <a:srgbClr val="464646"/>
      </a:dk2>
      <a:lt2>
        <a:srgbClr val="FFE5D5"/>
      </a:lt2>
      <a:accent1>
        <a:srgbClr val="C00000"/>
      </a:accent1>
      <a:accent2>
        <a:srgbClr val="FFE0C7"/>
      </a:accent2>
      <a:accent3>
        <a:srgbClr val="B4490F"/>
      </a:accent3>
      <a:accent4>
        <a:srgbClr val="461F00"/>
      </a:accent4>
      <a:accent5>
        <a:srgbClr val="FFE0C7"/>
      </a:accent5>
      <a:accent6>
        <a:srgbClr val="FFE0C7"/>
      </a:accent6>
      <a:hlink>
        <a:srgbClr val="FF8119"/>
      </a:hlink>
      <a:folHlink>
        <a:srgbClr val="44B9E8"/>
      </a:folHlink>
    </a:clrScheme>
    <a:fontScheme name="Wędrówka">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Wędrówka">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792</TotalTime>
  <Words>1018</Words>
  <Application>Microsoft Office PowerPoint</Application>
  <PresentationFormat>Pokaz na ekranie (4:3)</PresentationFormat>
  <Paragraphs>94</Paragraphs>
  <Slides>51</Slides>
  <Notes>6</Notes>
  <HiddenSlides>0</HiddenSlides>
  <MMClips>0</MMClips>
  <ScaleCrop>false</ScaleCrop>
  <HeadingPairs>
    <vt:vector size="4" baseType="variant">
      <vt:variant>
        <vt:lpstr>Motyw</vt:lpstr>
      </vt:variant>
      <vt:variant>
        <vt:i4>1</vt:i4>
      </vt:variant>
      <vt:variant>
        <vt:lpstr>Tytuły slajdów</vt:lpstr>
      </vt:variant>
      <vt:variant>
        <vt:i4>51</vt:i4>
      </vt:variant>
    </vt:vector>
  </HeadingPairs>
  <TitlesOfParts>
    <vt:vector size="52" baseType="lpstr">
      <vt:lpstr>Wędrówka</vt:lpstr>
      <vt:lpstr>podsumowanie działań zrealizowanych w ZSP w Chojnie w ramach Ogólnopolskiego Tygodnia Planowania Kariery Zawodowej  20 – 26 października 2014 r. </vt:lpstr>
      <vt:lpstr>Prezentacja programu PowerPoint</vt:lpstr>
      <vt:lpstr>Prezentacja programu PowerPoint</vt:lpstr>
      <vt:lpstr>Prezentacja programu PowerPoint</vt:lpstr>
      <vt:lpstr>Przygotowania szkoły na obchody Ogólnopolskiego Tygodnia Kariery</vt:lpstr>
      <vt:lpstr>Przygotowania szkoły na obchody Ogólnopolskiego Tygodnia Kariery</vt:lpstr>
      <vt:lpstr>  Podczas trwania Tygodnia Planowania Kariery Zawodowej w ZSP w Chojnie zrealizowano następujące przedsięwzięcia: </vt:lpstr>
      <vt:lpstr>20 xi 2014   </vt:lpstr>
      <vt:lpstr>Quiz Wiedzy o Rynku Pracy</vt:lpstr>
      <vt:lpstr>WYNIKI SZKOLNEGO QUIZU  WIEDZY O RYNKU PRACY  </vt:lpstr>
      <vt:lpstr>warsztaty z psychologiem szkolnym  panią Magdaleną Zagajewską</vt:lpstr>
      <vt:lpstr>Prezentacja programu PowerPoint</vt:lpstr>
      <vt:lpstr>21 xi 2014   </vt:lpstr>
      <vt:lpstr>Prezentacja programu PowerPoint</vt:lpstr>
      <vt:lpstr>Spotkanie z fotografem  panem Andrzejem stelmachem</vt:lpstr>
      <vt:lpstr>Prezentacja programu PowerPoint</vt:lpstr>
      <vt:lpstr>Warsztaty z doradcą zawodowym  panią Dorotą  szwiec</vt:lpstr>
      <vt:lpstr>Warsztaty plastyczne</vt:lpstr>
      <vt:lpstr>22 xi 2014   </vt:lpstr>
      <vt:lpstr>spotkanie z przedstawicielami Zakładu Ubezpieczeń Społecznych w Szczecinie </vt:lpstr>
      <vt:lpstr>Prezentacja programu PowerPoint</vt:lpstr>
      <vt:lpstr>warsztaty kulinarne  „KULINARIA NA RYNKU PRACY”</vt:lpstr>
      <vt:lpstr>warsztaty kulinarne z panią ewą fidos</vt:lpstr>
      <vt:lpstr>Prezentacja programu PowerPoint</vt:lpstr>
      <vt:lpstr>Prezentacja programu PowerPoint</vt:lpstr>
      <vt:lpstr>degustacja</vt:lpstr>
      <vt:lpstr>23 xi 2014   </vt:lpstr>
      <vt:lpstr>Spotkanie z doradcą zawodowym                 panią Małgorzatą Rąpałą – Zygmunt</vt:lpstr>
      <vt:lpstr>Spotkanie z panią Alicją Budnik  właścicielką salonu fryzjerskiego W CHOJNIE</vt:lpstr>
      <vt:lpstr>Spotkanie z panią  Jolantą Zalewską, menadżerem restauracji „ Piastowska”</vt:lpstr>
      <vt:lpstr> spotkanie  z Panem Jarosławem Przygodą właścicielem klubu bokserskiego „Garda”  </vt:lpstr>
      <vt:lpstr>Prezentacja programu PowerPoint</vt:lpstr>
      <vt:lpstr>24 xi 2014   </vt:lpstr>
      <vt:lpstr>Spotkanie z panem Piotrem kosem trenerem karate Kyokushin </vt:lpstr>
      <vt:lpstr>Spotkanie z panem Piotrem Sławińskim redaktorem naczelnym portalu internetowego Chojna24.pl</vt:lpstr>
      <vt:lpstr>zajęcia z doradcą zawodowym  panią Dorotą szwiec</vt:lpstr>
      <vt:lpstr>Prezentacja programu PowerPoint</vt:lpstr>
      <vt:lpstr>26 xi 2014   </vt:lpstr>
      <vt:lpstr>warsztaty nt.  świadomego wyboru zawodu</vt:lpstr>
      <vt:lpstr>Prezentacja programu PowerPoint</vt:lpstr>
      <vt:lpstr>20-27 xi 2014   </vt:lpstr>
      <vt:lpstr>Konkurs plastyczny</vt:lpstr>
      <vt:lpstr>WYNIKI SZKOLNEGO KONKURSU PLASTYCZNEGO  „MOJA PRZYSZŁOŚĆ NA RYNKU PRACY”</vt:lpstr>
      <vt:lpstr>pakiet materiałów</vt:lpstr>
      <vt:lpstr>Prezentacja programu PowerPoint</vt:lpstr>
      <vt:lpstr>W zaplanowanych spotkaniach oraz warsztatach łącznie wzięło udział 615 uczniów. </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Sprawozdanie z działań zrealizowanych w ZSP w Chojnie w ramach Ogólnopolskiego Tygodnia Planowania Kariery Zawodowej   20 – 26 października 2014 r.</dc:title>
  <dc:creator>Majka</dc:creator>
  <cp:lastModifiedBy>Kamila</cp:lastModifiedBy>
  <cp:revision>83</cp:revision>
  <dcterms:created xsi:type="dcterms:W3CDTF">2014-11-06T07:56:35Z</dcterms:created>
  <dcterms:modified xsi:type="dcterms:W3CDTF">2014-11-30T19:42:45Z</dcterms:modified>
</cp:coreProperties>
</file>