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handoutMasterIdLst>
    <p:handoutMasterId r:id="rId19"/>
  </p:handoutMasterIdLst>
  <p:sldIdLst>
    <p:sldId id="256" r:id="rId2"/>
    <p:sldId id="300" r:id="rId3"/>
    <p:sldId id="312" r:id="rId4"/>
    <p:sldId id="301" r:id="rId5"/>
    <p:sldId id="302" r:id="rId6"/>
    <p:sldId id="305" r:id="rId7"/>
    <p:sldId id="306" r:id="rId8"/>
    <p:sldId id="323" r:id="rId9"/>
    <p:sldId id="314" r:id="rId10"/>
    <p:sldId id="319" r:id="rId11"/>
    <p:sldId id="317" r:id="rId12"/>
    <p:sldId id="320" r:id="rId13"/>
    <p:sldId id="318" r:id="rId14"/>
    <p:sldId id="321" r:id="rId15"/>
    <p:sldId id="322" r:id="rId16"/>
    <p:sldId id="324" r:id="rId17"/>
    <p:sldId id="29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CC"/>
    <a:srgbClr val="0033CC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190" autoAdjust="0"/>
  </p:normalViewPr>
  <p:slideViewPr>
    <p:cSldViewPr>
      <p:cViewPr>
        <p:scale>
          <a:sx n="76" d="100"/>
          <a:sy n="76" d="100"/>
        </p:scale>
        <p:origin x="-1746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6EC7-8C76-464C-BBB6-2051E841DCFB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1C810-F23C-49C3-80F6-0457C862D7A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94768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5B9E165-B3A7-4D2D-8EE5-B4663961759E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33885A-1F3E-4C10-BD64-9B8B707B960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E165-B3A7-4D2D-8EE5-B4663961759E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885A-1F3E-4C10-BD64-9B8B707B96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E165-B3A7-4D2D-8EE5-B4663961759E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885A-1F3E-4C10-BD64-9B8B707B96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E165-B3A7-4D2D-8EE5-B4663961759E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885A-1F3E-4C10-BD64-9B8B707B96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E165-B3A7-4D2D-8EE5-B4663961759E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885A-1F3E-4C10-BD64-9B8B707B96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E165-B3A7-4D2D-8EE5-B4663961759E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885A-1F3E-4C10-BD64-9B8B707B960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E165-B3A7-4D2D-8EE5-B4663961759E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885A-1F3E-4C10-BD64-9B8B707B96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E165-B3A7-4D2D-8EE5-B4663961759E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885A-1F3E-4C10-BD64-9B8B707B96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E165-B3A7-4D2D-8EE5-B4663961759E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885A-1F3E-4C10-BD64-9B8B707B96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E165-B3A7-4D2D-8EE5-B4663961759E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885A-1F3E-4C10-BD64-9B8B707B960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E165-B3A7-4D2D-8EE5-B4663961759E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885A-1F3E-4C10-BD64-9B8B707B96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5B9E165-B3A7-4D2D-8EE5-B4663961759E}" type="datetimeFigureOut">
              <a:rPr lang="pl-PL" smtClean="0"/>
              <a:pPr/>
              <a:t>2014-12-08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533885A-1F3E-4C10-BD64-9B8B707B960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020" y="476672"/>
            <a:ext cx="1704350" cy="1201567"/>
          </a:xfrm>
          <a:prstGeom prst="rect">
            <a:avLst/>
          </a:prstGeom>
        </p:spPr>
      </p:pic>
      <p:cxnSp>
        <p:nvCxnSpPr>
          <p:cNvPr id="5" name="Łącznik prostoliniowy 4"/>
          <p:cNvCxnSpPr/>
          <p:nvPr/>
        </p:nvCxnSpPr>
        <p:spPr>
          <a:xfrm>
            <a:off x="251520" y="1772816"/>
            <a:ext cx="2376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Łącznik prostoliniowy 5"/>
          <p:cNvCxnSpPr/>
          <p:nvPr/>
        </p:nvCxnSpPr>
        <p:spPr>
          <a:xfrm>
            <a:off x="251520" y="1844824"/>
            <a:ext cx="2376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 flipV="1">
            <a:off x="467544" y="324272"/>
            <a:ext cx="0" cy="16645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 flipV="1">
            <a:off x="539552" y="324272"/>
            <a:ext cx="0" cy="16645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539552" y="2636912"/>
            <a:ext cx="7704856" cy="35283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EDUKACJA ZDROWOTNA </a:t>
            </a:r>
            <a:br>
              <a:rPr lang="pl-PL" sz="2800" b="1" dirty="0" smtClean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W SZKOŁACH PONADGIMNAZJALNYCH </a:t>
            </a:r>
            <a:br>
              <a:rPr lang="pl-PL" sz="2800" b="1" dirty="0" smtClean="0">
                <a:solidFill>
                  <a:schemeClr val="tx1"/>
                </a:solidFill>
              </a:rPr>
            </a:br>
            <a:r>
              <a:rPr lang="pl-PL" sz="2800" b="1" dirty="0" smtClean="0">
                <a:solidFill>
                  <a:schemeClr val="tx1"/>
                </a:solidFill>
              </a:rPr>
              <a:t>W POLSCE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716016" y="260648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i="1" dirty="0" smtClean="0"/>
              <a:t>Health education for life - Edukacja zdrowotna </a:t>
            </a:r>
            <a:br>
              <a:rPr lang="pl-PL" b="1" i="1" dirty="0" smtClean="0"/>
            </a:br>
            <a:r>
              <a:rPr lang="pl-PL" b="1" i="1" dirty="0" smtClean="0"/>
              <a:t>na całe życie, </a:t>
            </a:r>
            <a:r>
              <a:rPr lang="pl-PL" b="1" dirty="0" smtClean="0"/>
              <a:t>w ramach programu Erasmus+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xmlns="" val="38230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3933056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000" dirty="0" smtClean="0"/>
          </a:p>
          <a:p>
            <a:pPr algn="just"/>
            <a:r>
              <a:rPr lang="pl-PL" sz="2000" dirty="0" smtClean="0"/>
              <a:t>Istnieje potrzeba intensyfikacji edukacji zdrowotnej w szkołach ponadgimnazjalnych, zwłaszcza ukierunkowanej na rozwijanie umiejętności życiowych, z kilku bardzo ważnych powodów:</a:t>
            </a:r>
          </a:p>
          <a:p>
            <a:pPr algn="just"/>
            <a:r>
              <a:rPr lang="pl-PL" sz="2000" dirty="0" smtClean="0"/>
              <a:t>- wśród młodzieży z wiekiem wzrasta częstość zachowań ryzykownych, co stanowi zagrożenie dla ich zdrowia.</a:t>
            </a:r>
          </a:p>
          <a:p>
            <a:pPr algn="just"/>
            <a:r>
              <a:rPr lang="pl-PL" sz="2000" dirty="0" smtClean="0"/>
              <a:t> </a:t>
            </a:r>
            <a:br>
              <a:rPr lang="pl-PL" sz="2000" dirty="0" smtClean="0"/>
            </a:br>
            <a:endParaRPr lang="pl-PL" sz="2000" dirty="0" smtClean="0"/>
          </a:p>
        </p:txBody>
      </p:sp>
      <p:pic>
        <p:nvPicPr>
          <p:cNvPr id="2050" name="Picture 2" descr="C:\Users\Karolina i Przemek\Desktop\alkoholizm-obja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0"/>
            <a:ext cx="4426721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2780928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dirty="0" smtClean="0"/>
              <a:t>Częściej również odczuwają różne dolegliwości, związane z obniżonym poczuciem własnej wartości, nastroju, z lękiem, chorobami przewlekłymi. Z tego powodu mają trudności w funkcjonowaniu w szkole </a:t>
            </a:r>
            <a:br>
              <a:rPr lang="pl-PL" sz="2200" dirty="0" smtClean="0"/>
            </a:br>
            <a:r>
              <a:rPr lang="pl-PL" sz="2200" dirty="0" smtClean="0"/>
              <a:t>i uczeniu się.</a:t>
            </a:r>
          </a:p>
          <a:p>
            <a:pPr algn="just"/>
            <a:r>
              <a:rPr lang="pl-PL" sz="2200" dirty="0" smtClean="0"/>
              <a:t> </a:t>
            </a:r>
            <a:br>
              <a:rPr lang="pl-PL" sz="2200" dirty="0" smtClean="0"/>
            </a:br>
            <a:r>
              <a:rPr lang="pl-PL" sz="2200" dirty="0" smtClean="0"/>
              <a:t>Stanowią grupę ryzyka niepowodzeń szkolnych, które mogą decydować o dalszej karierze życiowej człowieka.</a:t>
            </a:r>
            <a:endParaRPr lang="pl-PL" sz="2200" dirty="0"/>
          </a:p>
        </p:txBody>
      </p:sp>
      <p:pic>
        <p:nvPicPr>
          <p:cNvPr id="4098" name="Picture 2" descr="C:\Users\Karolina i Przemek\Desktop\dysleksja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3744417" cy="2262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2852936"/>
            <a:ext cx="79928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dirty="0" smtClean="0"/>
              <a:t>W okresie nauki w szkole ponadgimnazjalnej, młodzi ludzie wnoszą w dorosłe życie zachowania zdrowotne </a:t>
            </a:r>
            <a:br>
              <a:rPr lang="pl-PL" sz="2200" dirty="0" smtClean="0"/>
            </a:br>
            <a:r>
              <a:rPr lang="pl-PL" sz="2200" dirty="0" smtClean="0"/>
              <a:t>i styl życia ukształtowane w końcowej fazie wieku rozwojowego. Trudno jest je później zmieniać.</a:t>
            </a:r>
          </a:p>
          <a:p>
            <a:pPr algn="just"/>
            <a:r>
              <a:rPr lang="pl-PL" sz="2200" dirty="0" smtClean="0"/>
              <a:t> </a:t>
            </a:r>
            <a:br>
              <a:rPr lang="pl-PL" sz="2200" dirty="0" smtClean="0"/>
            </a:br>
            <a:endParaRPr lang="pl-PL" sz="2200" dirty="0" smtClean="0"/>
          </a:p>
          <a:p>
            <a:pPr algn="just"/>
            <a:endParaRPr lang="pl-PL" sz="2200" dirty="0" smtClean="0"/>
          </a:p>
        </p:txBody>
      </p:sp>
      <p:pic>
        <p:nvPicPr>
          <p:cNvPr id="1026" name="Picture 2" descr="C:\Users\Karolina i Przemek\Desktop\top600x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5282952" cy="2333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020" y="476672"/>
            <a:ext cx="1704350" cy="1201567"/>
          </a:xfrm>
          <a:prstGeom prst="rect">
            <a:avLst/>
          </a:prstGeom>
        </p:spPr>
      </p:pic>
      <p:cxnSp>
        <p:nvCxnSpPr>
          <p:cNvPr id="5" name="Łącznik prostoliniowy 4"/>
          <p:cNvCxnSpPr/>
          <p:nvPr/>
        </p:nvCxnSpPr>
        <p:spPr>
          <a:xfrm>
            <a:off x="251520" y="1772816"/>
            <a:ext cx="2376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Łącznik prostoliniowy 5"/>
          <p:cNvCxnSpPr/>
          <p:nvPr/>
        </p:nvCxnSpPr>
        <p:spPr>
          <a:xfrm>
            <a:off x="251520" y="1844824"/>
            <a:ext cx="2376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 flipV="1">
            <a:off x="467544" y="324272"/>
            <a:ext cx="0" cy="16645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 flipV="1">
            <a:off x="539552" y="324272"/>
            <a:ext cx="0" cy="16645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179512" y="3284984"/>
            <a:ext cx="8064896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sz="2200" dirty="0" smtClean="0"/>
              <a:t>	Obecny status edukacji zdrowotnej jest nowym wyzwaniem dla szkoły. Szkoła staje przed koniecznością poszukiwania odpowiedzi na podstawowe pytanie: </a:t>
            </a:r>
            <a:br>
              <a:rPr lang="pl-PL" sz="2200" dirty="0" smtClean="0"/>
            </a:br>
            <a:endParaRPr lang="pl-PL" sz="2200" dirty="0" smtClean="0"/>
          </a:p>
          <a:p>
            <a:pPr algn="ctr"/>
            <a:r>
              <a:rPr lang="pl-PL" sz="2200" b="1" dirty="0" smtClean="0">
                <a:solidFill>
                  <a:schemeClr val="tx1"/>
                </a:solidFill>
              </a:rPr>
              <a:t>Jak skutecznie realizować obecny model edukacji zdrowotnej? </a:t>
            </a:r>
            <a:endParaRPr lang="pl-PL" sz="2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050" name="Picture 2" descr="C:\Users\Karolina i Przemek\Desktop\znak-zapytania-225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3528392" cy="3354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30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28596" y="3284984"/>
            <a:ext cx="857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Nowy model szkolnej edukacji zdrowotnej wymaga udziału w jej realizacji:</a:t>
            </a:r>
          </a:p>
          <a:p>
            <a:pPr>
              <a:buFontTx/>
              <a:buChar char="-"/>
            </a:pPr>
            <a:r>
              <a:rPr lang="pl-PL" dirty="0" smtClean="0"/>
              <a:t> nauczycieli, </a:t>
            </a:r>
          </a:p>
          <a:p>
            <a:pPr>
              <a:buFontTx/>
              <a:buChar char="-"/>
            </a:pPr>
            <a:r>
              <a:rPr lang="pl-PL" dirty="0" smtClean="0"/>
              <a:t> inwestowania w rozwój osobisty, społeczny i zawodowy nauczycieli,</a:t>
            </a:r>
            <a:br>
              <a:rPr lang="pl-PL" dirty="0" smtClean="0"/>
            </a:br>
            <a:r>
              <a:rPr lang="pl-PL" dirty="0" smtClean="0"/>
              <a:t>- zaangażowania uczniów i ich rodziców, </a:t>
            </a:r>
            <a:br>
              <a:rPr lang="pl-PL" dirty="0" smtClean="0"/>
            </a:br>
            <a:r>
              <a:rPr lang="pl-PL" dirty="0" smtClean="0"/>
              <a:t>- wsparcia ze strony Dyrektora szkoły,</a:t>
            </a:r>
            <a:br>
              <a:rPr lang="pl-PL" dirty="0" smtClean="0"/>
            </a:br>
            <a:r>
              <a:rPr lang="pl-PL" dirty="0" smtClean="0"/>
              <a:t>- współpracy ze środowiskiem lokalnym. </a:t>
            </a:r>
            <a:br>
              <a:rPr lang="pl-PL" dirty="0" smtClean="0"/>
            </a:br>
            <a:r>
              <a:rPr lang="pl-PL" dirty="0" smtClean="0"/>
              <a:t>- upowszechnianie przykładów dobrej praktyki. </a:t>
            </a:r>
          </a:p>
          <a:p>
            <a:pPr>
              <a:buFontTx/>
              <a:buChar char="-"/>
            </a:pPr>
            <a:r>
              <a:rPr lang="pl-PL" dirty="0" smtClean="0"/>
              <a:t> powiązanie treści podstawy programowej dotyczących edukacji   </a:t>
            </a:r>
          </a:p>
          <a:p>
            <a:r>
              <a:rPr lang="pl-PL" dirty="0" smtClean="0"/>
              <a:t>  zdrowotnej z programami edukacyjnymi „zewnętrznymi” oferowanymi</a:t>
            </a:r>
          </a:p>
          <a:p>
            <a:r>
              <a:rPr lang="pl-PL" dirty="0" smtClean="0"/>
              <a:t>  szkołom przez różne organizacje i instytucje.</a:t>
            </a:r>
            <a:endParaRPr lang="pl-PL" dirty="0"/>
          </a:p>
        </p:txBody>
      </p:sp>
      <p:pic>
        <p:nvPicPr>
          <p:cNvPr id="4097" name="Picture 1" descr="C:\Users\Karolina i Przemek\Desktop\pobran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3672408" cy="3309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3573016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dirty="0" smtClean="0"/>
              <a:t>Systematyczna edukacja zdrowotna w szkole jest uważana za najbardziej opłacalną, długofalową inwestycję w zdrowie społeczeństwa. </a:t>
            </a:r>
            <a:endParaRPr lang="pl-PL" sz="2200" dirty="0"/>
          </a:p>
        </p:txBody>
      </p:sp>
      <p:sp>
        <p:nvSpPr>
          <p:cNvPr id="3074" name="AutoShape 2" descr="data:image/jpeg;base64,/9j/4AAQSkZJRgABAQAAAQABAAD/2wCEAAkGBhAQEBAQEBQQEBAQEBAQEhUQFBAPEBASFRAWFBQQEhIXGyYeFxojGhISHy8gIycpLC4sFR4xNTIqNSYrLCkBCQoKDgwOGg8PGjQkHyQwLCopKiwtLikpMC8wMiwsKSosMi4qLC0sKS8sLCwsLC0uLCksLCwvLS0tMCkvKSwpLP/AABEIAMIBAwMBIgACEQEDEQH/xAAbAAEAAgMBAQAAAAAAAAAAAAAABQYDBAcBAv/EAEYQAAIBAgIFCQQFCQgDAQAAAAABAgMRBBIFBiExQRMiUWFxgZGhsTJScsEHQmKSwhQjgqKys9Hh8BYkJTNDU2Pxg8PiFf/EABsBAQACAwEBAAAAAAAAAAAAAAAEBQIDBgEH/8QANhEAAgEDAAcFBwMEAwAAAAAAAAECAwQRBRIhMUFRYRNxgaHBBiIykbHR8BQzQlJi4fEVJKL/2gAMAwEAAhEDEQA/AO4gAAAAAAAAAAAAAAAAAAAAAAAAAAAAAAAAAAAAFU1n1rq4avGlTjCUeTjOWZPNdyktjvbdFcOJtpUpVZasTCpUVNZZawUNa+ze9qPbFeo/ttN/6qX6NP5ol/8AHViK72kXwFNwutVW98yqLrirdzjYmMPrXQf+Zen1vbHx/kaZ2lWHDPcbIXVOXHHeTQPijXjOKnCUZxe5xakn2NH2RWsEkAAAAAAAAAAAAAAAAAAAAAAAAAAAAAAAAAAAAAAAHL9cK2bG1uiOSC7qav5tnUDkGlq2fEV5e9WqNdmd28rFpo2Pvt9CFeP3UjDBd5sRoVOM5LslJnxhFzl1X9DdLzOCpZgWFjxvJ/adzJsXUfVzNo/D8pWpQ3qVSKfZfb5XPJSwss8Sy8I6JorD8nQpQ4xpxv8AFa787m0AcjJ6zbZ0aWFgAA8PQAAAAAAAAAAAAAAAAAAAAAAAAAAAAAAAAAAADHiKuSEpvdGMpeCucYi+nfx7Tq+tFbJg8S+mlKHfPmL9o5NFl3oyPuyf5+bSuvXtSN/BLe+pL+vA2jBg1zb9L+RnLQrWeMmdUMPmxSfCnCc+/wBlftPwIZls1Gw/NrVOmUYLuWZ/tIjXk9WjJ+HzN9tHWqotIAOZLwAAAAAAAAAAAAAAAAAAAAAAAAAAAAAAAAAi8frJhqE3TqTamkm0ozex7tqVjUlrthVu5R9kf4tFQ1yjnxldbrcmk1vX5qJW1hK222d24pu3iX1DR1GcFKTecIqqt3UjJpHTpa9UOEKj7ci+ZIaH1gpYm6jzZra4Savb3l0o5IsFiOvvlD+JnoUMVCSlGajKLvF32p9KaRtnoyi44i8MwhezztWw6H9IOIy4Jr/cqU4eDz/gOW1sXkWa19qVtxPa3az1K2Gw9Oso8rGpKUnTvkmlDKpWe1PnvZu9FTsdiLxiutvwX8zZYUXTjqS5syryU3rIt+jp5qUJWtmV+ne3bysbFjXwM1ycIrdFKHfFZX5pmxckPeQ8HjRftVsPkwtPpnmm+97PJRKDZvYtrexdb4HUMNQUIQgt0IxiuxK3yKvSU8QjHm/z6k6yj7zZkABSFoAAAAAAAAAAAAAAAAAAAAAAAAAAAAAAAAAcu1infF4h/wDI14JL5GOguau/1MelJ3xFd9Ner+8Znp7IrsR1VNYgl0RQ1NsmLGOcktrPalSxA6W0yo7Fv8l1vrMs8Eewhna9xqaxYnNOC6E34v8AkR2EwlSvWjTpRzZUnJvZCCct8n3bt7JDR+g6uMlGd3CllV5va5Xea1Pp379y67WLxo/RdOjBQgssVw4t9MnvbOa0p7Qwsc06PvVPJd/Xp88cb2z0a66Up7I+b7vuYdF6L5Omot5nbnSatmb2uy4LbuNKU+dJLcpNLudicrVMsZS4Ri34Ir1FbCv9lp1ripWr1ZN5wvHb4bNmORlppU6cKdOCS3kvoGhymJox4Z1J9kOf+E6QUnUjD3rTn7lO3fJ7PKMi7F1pGeauOSINnHEM8wACuJgAAAAAAAAAAAAAAAAAAAAAAAAANDTelo4WhOvKMpqFubC2Z3aWy7S4mUYuTUVvZ42orLN8HP630tR+phpv46kY+STNOt9LVX6tGnH4nKfo0Tlo25f8fNEb9XS5+TOmA55q39Jcq2KhRxHJxhV5kXGMo5aj9lNuT2Pd2tHQKs7Rk+hN+CI1e3nQlqzRup1Y1FmJyCrVzVJy96cn4ybNudSy7EvQgatd8m2naTy2a62jc0poyvXlkpOOXZfNdKP2n727d/2dHWnCjT16kkore2VFODqT1YrLfAi9M6wr2Kbvd2utrk3sSiuLNjQeps6rVXFpqN7xo32y66r6Psrv4ontB6q0sPz3+crW21JLd0qnH6q8+lsnEj5/pX2llUTo2myPGXF93JefcdVZ6KjTxOttfBcF9/zefFKkopJJJJWSWxJdCR9g9OMLs0tL1LUmuMmo+L2+VyKpI3dNz9iPW5eGxerNSCPqPsvR7OxUv6m36ehxmmamtc45JL19S76kYe1Gc/fqWXZFW9XIsZH6Aw/J4ajHc8ik+2XOfqSB5cT16sn1NlGOrBIAA0G0AAAAAAAAAAAAAAAAAAAAAAAAEFrqv7nU+Kl+8iTpBa7P+5VPio/vYm+3/dj3o1Vv25dzOPV6OWTj0P8A6PlYSb3Rk+yLZa6EVlTsr9NlfeGdd23QoNUqn/5FV7oSXR9VrrVzrOjNNzq6MrVayy1qNGtCpuacoUr51bpTi+ptop7Jtzy6F0g/ep4nzpKBXX7VSMcriiZaNxk8cjnOHq5o049NSnH9Ym8ZpV0Pzitm279qa60V3AVOdSvuVRS+7Fs1dJ4qpiasaNFZpSdorgkt85PhFdPzaN1yqbpNVcauHnO7BnSjLtVqb+GN+S6aB12pYmUqcoyp1IrM37VK17Lnrc+p26r2LImVzVzVqFCCj7VnecnvqT4t9XV0FjPjN87d15O2WI8FvO8pQnCnFVHmXEAhcXrfhKVbkKk8stzlZunGXuSktz7dnWS86qUXLekr7DXO1r09XWg1rfDlb87sGKqwecSWzf0IbHzzVZdEUo/N+vkfeGoZ5wgt85Rh95pfMwQi9re9tt9rd2TWq2Hz4qn0QzTfcrLzcT7DQpK0tY01/GOPkvVnBVJ9vWcubOgRVlZblsPQDni4AAAAAAAAAAAAAAAAAAAAAABQvpV9jDPg5VItcHdRauv0Wb7ej21RU84yaqtTs4OWC54jSlCmr1KtKml784QS8WRuI140dBXeJoO3uS5V9yhe5xRwXQl2IxVKZeR0PD+Un9PuV/66T3L88jveidO0MXT5XDzzwzOF8s4PMrXTjJJreuHEjdeKn9yq/FR/fQKd9FGkMssTh2/aUK8V1rmT/wDWWLX7E2wFZ/boeeIgiulQ7C6UFuyseRLVTtKLl0ZWsJO8F2teZ6zBo2d6S7ZepllIvHsKjB5Jm/pbFKGgsRL3m4fexMaZXtKaSjTW/a+HEk8fh54jQdKlTtnrSpyV3ZJflPKtvqSRAvKkYxjKbxFNZZYWtJuTS3tbigUM83CFNOU5KaSXXG12+C27y76tasxoRd+dUlblJ9P2I9EV/Mz6A1chh4WXOk/bm1tk+hdC6vUnUrbFsRwOnNOyvX2NHZTX/rq+nJeL5Lq7CwVqteW2b8v8/neiklZbita4axyoQVOi7VJtxcvcVtuX7W1dlySx2kr8ym+2XR1R/j/Sout8/wA5Sh0QcvvSt+Em6D9n3Jq4uls4RfHq+nTjx2bHAvtJrLpUXt4v7fch6FDPWow35pxT43zTSbfmdNUnZq7s+HAoWrdHNi6fRBOT7oO3m0Xw+h1IJpJrqcxUk87AWfUfD86tU6FGC722/SJWC9an4fLhlLjUnOXg8q/ZK+/lq0Wuew2Wsc1F0JsAHPFwAAAAAAAAAAAAAAAACna265VcLW5Gmqf+XGd5KUndt9DS4I3UaMq0tWG811Kkaa1pFxByDG/SFjpezVyfBCn6yTZCYzWXG1PaxOI/RqTprwg0iyhoiq/ikl8yI76HBM7rOZT/AKRcLKrh6SjtlGunwW+nO57qJpGVTAUnOTlKMqsG5NybtVla7e3c0bOsVS9JdVSL8bx/ERqMXRuUuTx6G6q1Uot81n1OcLQFXjkXff0PuOr/AL0+6Kv5t/Inps15yOj7aRTao1Z0dGhiqc4yld54O9rNOD2bulLwJf6Qav8Ah1fto/v4EXo7EJV6Svtz/Jm1r9U/w7Ef+L99AqLl5uYPu+pZW6xSaIXQ9X8xD9L1NLS2sMKaag1KXF/Vj38WQmHxFetGNChGU9nOy82Kv/uTexLq8mWPQuo8YtVMQ1WqKzUf9GD7H7fa/BGGkdK21jntZZlwit/jy/N5ttLCrX2xWF/U93hzIDRmhcRjpZ25U6Ls+UkudUX/ABR/E9m3Zc6JgcAqdOnTV8lKEYQTbbUUtl2zPCmkRWsmskMFTjJxdSc24wirJXSveUuC7nvPn13f3mmKypxWzhFbl1f3ezuOno0KFjDOe9vf4EtUqKKu2kkRWLxzqbI3jHzl/BFd1f0nWxVSvVrSulyahFbIQ2SbyrvW17SdSOt0V7N07Rqrce9PguC+76/Lmc/f6VnVzTp7I+b+yPmMCi601s2LmvcjCP6ub8RfDmWksVnxVeX/ACzXcpZV6HVLeipo72yxal0r1as/dhl+9L/4LeVzUmlalUl700vux/jJliubanxGmT2hs6Zo2hydGlDjGEU+223zuc6wFLPVpx4Ocb9l7vyTOjU6pSaSl8MfEn2S3yNgHypH0U5YgAAAAAAAAAA5VpzXvE8vXjTqyhThVnCKioboycb5rX22vv4kq2tZ3DajwNNatGkk2dVMOIxcIK8pRj8TUfU4jitY8TUvmrVnfpqVLeF7ERW23b2t73vb7yzhodv4p+X+SG77lHzO/flqklKLUotJppppp7mmt6OUa/Vs2OqdUKUf1L/iLJqXpXPgKN2r089LuhNqP6uU0NMYGjKtUqyipOVm227bIJbr9RhYxVG4knwyvNGV03OkmuhR2ecm3uTfZtLDLFUo+xSv8MG/ka9XH1fq05Ltyx9WXfb8kV/Zviyf+j+tKNCtTkmste6TTTyypQfHrUiY03WvRl1SpvuVWLfoUTRen50atWM1d1YUnFRak7xc0727Y+BKYjSNevSnCNKSzxcbz5m9dZzl3OFKv2lRqKyntaRb0YSqU9WKzsxsMeK0vThvaIXF6x32QTf9eJJYfVBPbNpdl5vx2LyJfB6uUae6Cb6Z2ffl3LwItz7SWNHZBub6bF836ZN9HRFeW9KK67/z5FX0D+U1MRSqZZcnCak37MbWa2dJdNIUFiKcqNSOanPLmV2r2kpJXXWkZKkqdOLlOUYxirtyajFLrfAi62tlD2aV6r+yssL/ABPf2pM5qvpS/wBJT/60NVf2+sty8i3p2ltaLNWWX1+3+ySwuj4U4qMVGMVujFKMV4H1XxkIbL7ehbWV7B6eq16SnNKm25XjC+y0mrOW/h1HvKIsLP2TnJ695PwW1+L+2e8g3OnEvdorxe7wRvYjSE57FzY9W99rKBrTpOeIjSdrRotqy6JWV391eJb51dj7GReF1blOntWyUbPsaOqhaULNRjSior838/EqI16ldylN5Z7qYrUZvpqekI/xJ/OQ2haLo0uTlskpyT4bU7X8iXpYWrP2adSXZCTXjYtpY3ldLLkxOpZN9Cb8jn2kdEyUlVtvsp9vCXy8Dp1HVzEzsnTcYve5OKsuOy9yWlqdTnBwluas7EKpcwhNbckuhTlqsp2r1LJh6a6c0vGT+ViSUixYLUJRjGMqsmopJZYqLsu1sk6GpmHXtZ5/FJr9mx5Uv6Kec58DWrao2QGrNHNXT9yMpd75vzZeKcDHg9E0aN+Sgo32N7W32t7TbUSmua6qz1kWNCn2ccMRR9oAhkkAAAAAAAHjYBp6W0iqFGrVf+nTnP7sW/kcF28dr4vpfFnadZKKq0KtN3tKO22xtJ3a8iiR0Xh47qcX8V5erOg0W4whJ8WVV7lyRUGeVKMsrajJpJvYnbcXJQhH2Yxj2JIx1ZXTT3NWLbtehBwVjVPETjSmlJpSqyla+y+WMfwlrwkm1t47dv8AXYRmqGgpcnZp2U6q7bVJJeSRYcfgKlOClBSumvZTk7PZu8CkuXJzmqTxJ5SfJ8H8y1jq4Tmsx2NrpxNSWjlLa5VGuhOy8kex0NSW+CfxvN6tmv8AkWNntUK/femv1mh/ZPFT2yUI/HO78kyinoe9q/v3mOiz6Sj9CwjpC3h+1b/P/TNqVWhTtGU6NO+5JxTfYjLTxVJ7m5dzsYMPqUoyjOrOLUb82Ke1/E/4E3TwlKOyxBl7P2sZe9UlLrsXo/qTI6UryjsikV+prEl7EH+k1H0uaNbT1aXFQX2V83ctcNA4W7fJXb285zkvBuxuUNHQj7FKnH4YRXyLuhY6MobYUcv+7b9c/Qq6le8q/FUx3bPpg55Vo1a8ZJKpUck4ppSnv6+gm9G6qZYq+xlzWGm0eQ0dIk1rnWworCRrpUdXOXkqMdT6uaWWVNQcnJXcr853exLpbN2jqW/rVfuw+bfyLfR0fsNiGCMnf1MYyYfpYZzgq1LU6glznUn2ySXkkSNDR8VsUUkTv5KI4Ui1Lh1NsmboU1DcjSoYKK2qKT6Uld95swoG3GkkfVjQ6jZnqmrKjsEKBtWCRjrs91TyMD2x6DAyweWPQAegAAAAAAAAA8kj0AGjicC5orS1IrNu9SEVd2spSduF9xcwSKVzUpZ1DTUoxqfEVWlqHD69Wo/hUYeqZt0tSsIt8ZT+Kc/RNInwZSu60t8n9DFW9NcDQpaLp04qNOMYxW5RVkPyc3rDKaNd72btUjpYVsxvRrZLAy7RjVIh6HufUNCxRKgwc2zI1IaOijLHCxRmB5rMHxyS6D1U0fQGQeWPQDw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5" name="Picture 3" descr="C:\Users\Karolina i Przemek\Desktop\pobr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3683732" cy="2759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828600" y="1027664"/>
            <a:ext cx="9649072" cy="3193424"/>
          </a:xfrm>
        </p:spPr>
        <p:txBody>
          <a:bodyPr>
            <a:noAutofit/>
          </a:bodyPr>
          <a:lstStyle/>
          <a:p>
            <a:pPr algn="ctr"/>
            <a:r>
              <a:rPr lang="pl-PL" sz="4400" b="1" dirty="0" smtClean="0">
                <a:solidFill>
                  <a:schemeClr val="tx1"/>
                </a:solidFill>
                <a:latin typeface="Monotype Corsiva" pitchFamily="66" charset="0"/>
              </a:rPr>
              <a:t>           Aby dodać życia do lat i lat do życia…</a:t>
            </a:r>
            <a:endParaRPr lang="pl-PL" sz="4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stopki 4"/>
          <p:cNvSpPr txBox="1">
            <a:spLocks/>
          </p:cNvSpPr>
          <p:nvPr/>
        </p:nvSpPr>
        <p:spPr>
          <a:xfrm>
            <a:off x="395536" y="6492875"/>
            <a:ext cx="842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dirty="0" smtClean="0">
                <a:solidFill>
                  <a:schemeClr val="tx1"/>
                </a:solidFill>
              </a:rPr>
              <a:t>Zespół Szkół Ponadgimnazjalnych w Chojnie</a:t>
            </a: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572000" y="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i="1" dirty="0" smtClean="0">
                <a:latin typeface="Times New Roman" pitchFamily="18" charset="0"/>
                <a:cs typeface="Times New Roman" pitchFamily="18" charset="0"/>
              </a:rPr>
              <a:t>Dziękujemy za uwagę !</a:t>
            </a:r>
          </a:p>
          <a:p>
            <a:pPr algn="ctr"/>
            <a:endParaRPr lang="pl-PL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587845" cy="401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219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020" y="476672"/>
            <a:ext cx="1704350" cy="1201567"/>
          </a:xfrm>
          <a:prstGeom prst="rect">
            <a:avLst/>
          </a:prstGeom>
        </p:spPr>
      </p:pic>
      <p:cxnSp>
        <p:nvCxnSpPr>
          <p:cNvPr id="5" name="Łącznik prostoliniowy 4"/>
          <p:cNvCxnSpPr/>
          <p:nvPr/>
        </p:nvCxnSpPr>
        <p:spPr>
          <a:xfrm>
            <a:off x="251520" y="1772816"/>
            <a:ext cx="2376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Łącznik prostoliniowy 5"/>
          <p:cNvCxnSpPr/>
          <p:nvPr/>
        </p:nvCxnSpPr>
        <p:spPr>
          <a:xfrm>
            <a:off x="251520" y="1844824"/>
            <a:ext cx="2376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 flipV="1">
            <a:off x="467544" y="324272"/>
            <a:ext cx="0" cy="16645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 flipV="1">
            <a:off x="539552" y="324272"/>
            <a:ext cx="0" cy="16645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179512" y="2636912"/>
            <a:ext cx="8640960" cy="35283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sz="2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	</a:t>
            </a:r>
          </a:p>
          <a:p>
            <a:pPr algn="ctr"/>
            <a:r>
              <a:rPr lang="pl-PL" sz="2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We wprowadzonej w 2008 r. podstawie programowej kształcenia ogólnego </a:t>
            </a:r>
          </a:p>
          <a:p>
            <a:pPr algn="ctr"/>
            <a:r>
              <a:rPr lang="pl-PL" sz="2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pl-PL" sz="2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r>
              <a:rPr lang="pl-PL" sz="22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zmienił się status i miejsce edukacji zdrowotnej</a:t>
            </a:r>
            <a:r>
              <a:rPr lang="pl-PL" sz="2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, </a:t>
            </a:r>
            <a:br>
              <a:rPr lang="pl-PL" sz="2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endParaRPr lang="pl-PL" sz="2200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pl-PL" sz="2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w stosunku do podstawy programowej </a:t>
            </a:r>
            <a:br>
              <a:rPr lang="pl-PL" sz="2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r>
              <a:rPr lang="pl-PL" sz="2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z 1999 r., w której istniała ścieżka edukacyjna </a:t>
            </a:r>
            <a:br>
              <a:rPr lang="pl-PL" sz="2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r>
              <a:rPr lang="pl-PL" sz="2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„edukacja prozdrowotna”.</a:t>
            </a:r>
          </a:p>
          <a:p>
            <a:pPr algn="just"/>
            <a:endParaRPr lang="pl-PL" sz="2200" dirty="0" smtClean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pl-PL" sz="22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pl-PL" sz="2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716016" y="260648"/>
            <a:ext cx="3384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Nowa podstawa programowa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0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rolina i Przemek\Desktop\promocja-zdrow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200800" cy="4866294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499992" y="0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Preambuła</a:t>
            </a:r>
          </a:p>
        </p:txBody>
      </p:sp>
      <p:sp>
        <p:nvSpPr>
          <p:cNvPr id="4" name="Prostokąt 3"/>
          <p:cNvSpPr/>
          <p:nvPr/>
        </p:nvSpPr>
        <p:spPr>
          <a:xfrm>
            <a:off x="323528" y="5229200"/>
            <a:ext cx="84969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700" b="1" dirty="0" smtClean="0"/>
              <a:t>„Ważnym zadaniem szkoły jest także edukacja zdrowotna, której celem jest kształtowanie u uczniów nawyku dbałości o zdrowie własne </a:t>
            </a:r>
            <a:br>
              <a:rPr lang="pl-PL" sz="1700" b="1" dirty="0" smtClean="0"/>
            </a:br>
            <a:r>
              <a:rPr lang="pl-PL" sz="1700" b="1" dirty="0" smtClean="0"/>
              <a:t>i innych ludzi oraz umiejętności tworzenia środowiska sprzyjającego zdrowiu.”</a:t>
            </a:r>
            <a:endParaRPr lang="pl-PL" sz="1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020" y="476672"/>
            <a:ext cx="1704350" cy="1201567"/>
          </a:xfrm>
          <a:prstGeom prst="rect">
            <a:avLst/>
          </a:prstGeom>
        </p:spPr>
      </p:pic>
      <p:cxnSp>
        <p:nvCxnSpPr>
          <p:cNvPr id="5" name="Łącznik prostoliniowy 4"/>
          <p:cNvCxnSpPr/>
          <p:nvPr/>
        </p:nvCxnSpPr>
        <p:spPr>
          <a:xfrm>
            <a:off x="251520" y="1772816"/>
            <a:ext cx="2376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Łącznik prostoliniowy 5"/>
          <p:cNvCxnSpPr/>
          <p:nvPr/>
        </p:nvCxnSpPr>
        <p:spPr>
          <a:xfrm>
            <a:off x="251520" y="1844824"/>
            <a:ext cx="2376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 flipV="1">
            <a:off x="467544" y="324272"/>
            <a:ext cx="0" cy="16645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 flipV="1">
            <a:off x="539552" y="324272"/>
            <a:ext cx="0" cy="16645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251520" y="2132856"/>
            <a:ext cx="7992888" cy="40324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sz="2200" dirty="0" smtClean="0"/>
              <a:t>Wymagania szczegółowe (treści) dotyczące edukacji zdrowotnej uwzględniono w większości przedmiotów.</a:t>
            </a:r>
          </a:p>
          <a:p>
            <a:pPr algn="just"/>
            <a:endParaRPr lang="pl-PL" sz="2200" dirty="0" smtClean="0"/>
          </a:p>
          <a:p>
            <a:pPr algn="just"/>
            <a:r>
              <a:rPr lang="pl-PL" sz="2200" dirty="0" smtClean="0"/>
              <a:t>Liczba wymagań powiązanych z edukacją zdrowotną oraz ich zakres tematyczny wyraźnie się zwiększył </a:t>
            </a:r>
            <a:br>
              <a:rPr lang="pl-PL" sz="2200" dirty="0" smtClean="0"/>
            </a:br>
            <a:r>
              <a:rPr lang="pl-PL" sz="2200" dirty="0" smtClean="0"/>
              <a:t>w porównaniu z poprzednią podstawą programową 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4427984" y="332656"/>
            <a:ext cx="39604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Status edukacji zdrowotnej </a:t>
            </a:r>
            <a:br>
              <a:rPr lang="pl-PL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w nowej podstawie programowej</a:t>
            </a:r>
            <a:endParaRPr lang="pl-PL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0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020" y="476672"/>
            <a:ext cx="1704350" cy="1201567"/>
          </a:xfrm>
          <a:prstGeom prst="rect">
            <a:avLst/>
          </a:prstGeom>
        </p:spPr>
      </p:pic>
      <p:cxnSp>
        <p:nvCxnSpPr>
          <p:cNvPr id="5" name="Łącznik prostoliniowy 4"/>
          <p:cNvCxnSpPr/>
          <p:nvPr/>
        </p:nvCxnSpPr>
        <p:spPr>
          <a:xfrm>
            <a:off x="251520" y="1772816"/>
            <a:ext cx="2376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Łącznik prostoliniowy 5"/>
          <p:cNvCxnSpPr/>
          <p:nvPr/>
        </p:nvCxnSpPr>
        <p:spPr>
          <a:xfrm>
            <a:off x="251520" y="1844824"/>
            <a:ext cx="2376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 flipV="1">
            <a:off x="467544" y="324272"/>
            <a:ext cx="0" cy="16645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 flipV="1">
            <a:off x="539552" y="324272"/>
            <a:ext cx="0" cy="16645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179512" y="1916832"/>
            <a:ext cx="8064896" cy="34563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dirty="0" smtClean="0"/>
              <a:t>W przedmiocie wychowanie fizyczne, wyodrębniono </a:t>
            </a:r>
            <a:br>
              <a:rPr lang="pl-PL" sz="2000" dirty="0" smtClean="0"/>
            </a:br>
            <a:endParaRPr lang="pl-PL" sz="2000" dirty="0" smtClean="0"/>
          </a:p>
          <a:p>
            <a:pPr algn="ctr"/>
            <a:r>
              <a:rPr lang="pl-PL" sz="2000" b="1" dirty="0" smtClean="0"/>
              <a:t>blok tematyczny „edukacja zdrowotna”.</a:t>
            </a:r>
          </a:p>
          <a:p>
            <a:pPr algn="ctr"/>
            <a:r>
              <a:rPr lang="pl-PL" sz="2000" b="1" dirty="0" smtClean="0"/>
              <a:t> </a:t>
            </a:r>
            <a:br>
              <a:rPr lang="pl-PL" sz="2000" b="1" dirty="0" smtClean="0"/>
            </a:br>
            <a:r>
              <a:rPr lang="pl-PL" sz="2000" dirty="0" smtClean="0"/>
              <a:t>Znajdują się w nim wymagania dotyczące zdrowia</a:t>
            </a:r>
          </a:p>
          <a:p>
            <a:pPr algn="ctr"/>
            <a:r>
              <a:rPr lang="pl-PL" sz="2000" dirty="0" smtClean="0"/>
              <a:t>psychospołecznego i umiejętności życiowych (dotychczas nieuwzględniane w podstawie programowej).</a:t>
            </a:r>
            <a:endParaRPr lang="pl-PL" sz="2000" dirty="0">
              <a:cs typeface="Times New Roman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716016" y="260648"/>
            <a:ext cx="33843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Nowa podstawa programowa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013176"/>
            <a:ext cx="7776864" cy="171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30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020" y="476672"/>
            <a:ext cx="1704350" cy="1201567"/>
          </a:xfrm>
          <a:prstGeom prst="rect">
            <a:avLst/>
          </a:prstGeom>
        </p:spPr>
      </p:pic>
      <p:cxnSp>
        <p:nvCxnSpPr>
          <p:cNvPr id="5" name="Łącznik prostoliniowy 4"/>
          <p:cNvCxnSpPr/>
          <p:nvPr/>
        </p:nvCxnSpPr>
        <p:spPr>
          <a:xfrm>
            <a:off x="251520" y="1772816"/>
            <a:ext cx="2376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Łącznik prostoliniowy 5"/>
          <p:cNvCxnSpPr/>
          <p:nvPr/>
        </p:nvCxnSpPr>
        <p:spPr>
          <a:xfrm>
            <a:off x="251520" y="1844824"/>
            <a:ext cx="2376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 flipV="1">
            <a:off x="467544" y="324272"/>
            <a:ext cx="0" cy="16645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 flipV="1">
            <a:off x="539552" y="324272"/>
            <a:ext cx="0" cy="16645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179512" y="1988840"/>
            <a:ext cx="8064896" cy="2808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sz="2000" dirty="0" smtClean="0"/>
              <a:t>	Treści edukacji zdrowotnej,</a:t>
            </a:r>
            <a:r>
              <a:rPr lang="pl-PL" sz="2000" b="1" dirty="0" smtClean="0"/>
              <a:t> </a:t>
            </a:r>
            <a:r>
              <a:rPr lang="pl-PL" sz="2000" dirty="0" smtClean="0"/>
              <a:t>w dotychczasowej praktyce, dotyczyły głównie zagadnień zdrowia fizycznego. Nowym elementem jest zwrócenie szczególnej uwagi na zdrowie psychospołeczne i rozwijanie umiejętności życiowych (osobistych i społecznych) – dotychczas zaniedbany obszar  edukacji zdrowotnej -  holistyczne podejście do zdrowia.</a:t>
            </a:r>
          </a:p>
          <a:p>
            <a:pPr algn="just"/>
            <a:endParaRPr lang="pl-PL" sz="2000" dirty="0" smtClean="0"/>
          </a:p>
          <a:p>
            <a:pPr algn="just"/>
            <a:endParaRPr lang="pl-PL" sz="2000" dirty="0"/>
          </a:p>
        </p:txBody>
      </p:sp>
      <p:sp>
        <p:nvSpPr>
          <p:cNvPr id="10" name="Prostokąt 9"/>
          <p:cNvSpPr/>
          <p:nvPr/>
        </p:nvSpPr>
        <p:spPr>
          <a:xfrm>
            <a:off x="4644008" y="260648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Umiejętności życiowe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arolina i Przemek\Desktop\Nauk-o-Zdrowi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042259"/>
            <a:ext cx="4214842" cy="2723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30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020" y="476672"/>
            <a:ext cx="1704350" cy="1201567"/>
          </a:xfrm>
          <a:prstGeom prst="rect">
            <a:avLst/>
          </a:prstGeom>
        </p:spPr>
      </p:pic>
      <p:cxnSp>
        <p:nvCxnSpPr>
          <p:cNvPr id="5" name="Łącznik prostoliniowy 4"/>
          <p:cNvCxnSpPr/>
          <p:nvPr/>
        </p:nvCxnSpPr>
        <p:spPr>
          <a:xfrm>
            <a:off x="251520" y="1772816"/>
            <a:ext cx="2376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Łącznik prostoliniowy 5"/>
          <p:cNvCxnSpPr/>
          <p:nvPr/>
        </p:nvCxnSpPr>
        <p:spPr>
          <a:xfrm>
            <a:off x="251520" y="1844824"/>
            <a:ext cx="2376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 flipV="1">
            <a:off x="467544" y="324272"/>
            <a:ext cx="0" cy="16645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oliniowy 7"/>
          <p:cNvCxnSpPr/>
          <p:nvPr/>
        </p:nvCxnSpPr>
        <p:spPr>
          <a:xfrm flipV="1">
            <a:off x="539552" y="324272"/>
            <a:ext cx="0" cy="16645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179512" y="2348880"/>
            <a:ext cx="8064896" cy="38164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sz="2000" dirty="0" smtClean="0"/>
              <a:t>	Jest to związane z gwałtownymi zmianami społecznymi, gospodarczymi, ekonomicznymi we współczesnym oraz globalizującym się świecie, które stawiają wciąż nowe wymagania i wyzwania, a także wzrostem częstości zaburzeń </a:t>
            </a:r>
            <a:br>
              <a:rPr lang="pl-PL" sz="2000" dirty="0" smtClean="0"/>
            </a:br>
            <a:r>
              <a:rPr lang="pl-PL" sz="2000" dirty="0" smtClean="0"/>
              <a:t>i problemów psychicznych; szacuje się, że występują one </a:t>
            </a:r>
            <a:br>
              <a:rPr lang="pl-PL" sz="2000" dirty="0" smtClean="0"/>
            </a:br>
            <a:r>
              <a:rPr lang="pl-PL" sz="2000" dirty="0" smtClean="0"/>
              <a:t>u ok. 15–20% dzieci i młodzieży. </a:t>
            </a:r>
            <a:endParaRPr lang="pl-PL" sz="2000" dirty="0"/>
          </a:p>
        </p:txBody>
      </p:sp>
      <p:pic>
        <p:nvPicPr>
          <p:cNvPr id="3074" name="Picture 2" descr="C:\Users\Karolina i Przemek\Desktop\185215_1299266040_5258_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5654" y="0"/>
            <a:ext cx="3860117" cy="2564904"/>
          </a:xfrm>
          <a:prstGeom prst="rect">
            <a:avLst/>
          </a:prstGeom>
          <a:noFill/>
        </p:spPr>
      </p:pic>
      <p:pic>
        <p:nvPicPr>
          <p:cNvPr id="3075" name="Picture 3" descr="C:\Users\Karolina i Przemek\Desktop\mlodzie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045968"/>
            <a:ext cx="3675112" cy="181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30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2996952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000" b="1" dirty="0" smtClean="0"/>
          </a:p>
          <a:p>
            <a:pPr algn="ctr"/>
            <a:endParaRPr lang="pl-PL" sz="2000" b="1" dirty="0" smtClean="0"/>
          </a:p>
          <a:p>
            <a:pPr algn="ctr"/>
            <a:r>
              <a:rPr lang="pl-PL" sz="2000" b="1" dirty="0" smtClean="0"/>
              <a:t>Przyjęte rozwiązanie jest zgodne z jednym z modeli zalecanych przez Światową Organizację Zdrowia:</a:t>
            </a:r>
          </a:p>
          <a:p>
            <a:pPr algn="ctr"/>
            <a:endParaRPr lang="pl-PL" sz="2000" b="1" dirty="0" smtClean="0"/>
          </a:p>
          <a:p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- </a:t>
            </a:r>
            <a:r>
              <a:rPr lang="pl-PL" sz="2000" b="1" dirty="0" smtClean="0"/>
              <a:t>(model „rozproszony”) - </a:t>
            </a:r>
            <a:r>
              <a:rPr lang="pl-PL" sz="2000" dirty="0" smtClean="0"/>
              <a:t> włączenie treści dotyczących zdrowia  </a:t>
            </a:r>
          </a:p>
          <a:p>
            <a:r>
              <a:rPr lang="pl-PL" sz="2000" dirty="0" smtClean="0"/>
              <a:t>  do wielu przedmiotów.</a:t>
            </a:r>
          </a:p>
          <a:p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- </a:t>
            </a:r>
            <a:r>
              <a:rPr lang="pl-PL" sz="2000" b="1" dirty="0" smtClean="0"/>
              <a:t>wiodący przedmiot </a:t>
            </a:r>
            <a:r>
              <a:rPr lang="pl-PL" sz="2000" dirty="0" smtClean="0"/>
              <a:t>(wychowanie fizyczne). </a:t>
            </a:r>
          </a:p>
          <a:p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1026" name="Picture 2" descr="C:\Users\Karolina i Przemek\Desktop\who-logo_c51f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3528392" cy="2780928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642910" y="3105835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/>
              <a:t>Aktualny model szkolnej edukacji zdrowotnej</a:t>
            </a:r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3933056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dirty="0" smtClean="0"/>
              <a:t>Światowa Organizacja Zdrowia wyróżniła trzy podstawowe grupy umiejętności życiowych:</a:t>
            </a:r>
          </a:p>
          <a:p>
            <a:pPr algn="ctr"/>
            <a:endParaRPr lang="pl-PL" sz="2200" dirty="0" smtClean="0"/>
          </a:p>
          <a:p>
            <a:pPr marL="457200" indent="-457200"/>
            <a:r>
              <a:rPr lang="pl-PL" sz="2200" b="1" dirty="0" smtClean="0"/>
              <a:t>1. Umiejętności interpersonalne.</a:t>
            </a:r>
            <a:endParaRPr lang="pl-PL" sz="2200" dirty="0" smtClean="0"/>
          </a:p>
          <a:p>
            <a:pPr algn="just"/>
            <a:r>
              <a:rPr lang="pl-PL" sz="2200" b="1" dirty="0" smtClean="0"/>
              <a:t>2. Podejmowanie decyzji i krytyczne myślenie. </a:t>
            </a:r>
            <a:endParaRPr lang="pl-PL" sz="2200" dirty="0" smtClean="0"/>
          </a:p>
          <a:p>
            <a:r>
              <a:rPr lang="pl-PL" sz="2200" b="1" dirty="0" smtClean="0"/>
              <a:t>3. Kierowanie sobą.</a:t>
            </a:r>
            <a:endParaRPr lang="pl-PL" sz="2200" dirty="0"/>
          </a:p>
        </p:txBody>
      </p:sp>
      <p:pic>
        <p:nvPicPr>
          <p:cNvPr id="1027" name="Picture 3" descr="C:\Users\Karolina i Przemek\Desktop\jak-tworzyc-dobry-klimat-w-grupi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4608512" cy="334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3312</TotalTime>
  <Words>260</Words>
  <Application>Microsoft Office PowerPoint</Application>
  <PresentationFormat>Pokaz na ekranie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Austin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           Aby dodać życia do lat i lat do życia…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Kamila</dc:creator>
  <cp:lastModifiedBy>zsp</cp:lastModifiedBy>
  <cp:revision>203</cp:revision>
  <dcterms:created xsi:type="dcterms:W3CDTF">2013-09-20T16:10:20Z</dcterms:created>
  <dcterms:modified xsi:type="dcterms:W3CDTF">2014-12-08T09:20:33Z</dcterms:modified>
</cp:coreProperties>
</file>